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28"/>
  </p:notesMasterIdLst>
  <p:sldIdLst>
    <p:sldId id="3152" r:id="rId2"/>
    <p:sldId id="2908" r:id="rId3"/>
    <p:sldId id="3202" r:id="rId4"/>
    <p:sldId id="3203" r:id="rId5"/>
    <p:sldId id="3185" r:id="rId6"/>
    <p:sldId id="3186" r:id="rId7"/>
    <p:sldId id="3205" r:id="rId8"/>
    <p:sldId id="3188" r:id="rId9"/>
    <p:sldId id="3201" r:id="rId10"/>
    <p:sldId id="3190" r:id="rId11"/>
    <p:sldId id="3199" r:id="rId12"/>
    <p:sldId id="3200" r:id="rId13"/>
    <p:sldId id="3191" r:id="rId14"/>
    <p:sldId id="3192" r:id="rId15"/>
    <p:sldId id="3197" r:id="rId16"/>
    <p:sldId id="3198" r:id="rId17"/>
    <p:sldId id="3210" r:id="rId18"/>
    <p:sldId id="3207" r:id="rId19"/>
    <p:sldId id="3213" r:id="rId20"/>
    <p:sldId id="3208" r:id="rId21"/>
    <p:sldId id="3214" r:id="rId22"/>
    <p:sldId id="3209" r:id="rId23"/>
    <p:sldId id="3211" r:id="rId24"/>
    <p:sldId id="3212" r:id="rId25"/>
    <p:sldId id="3215" r:id="rId26"/>
    <p:sldId id="2953" r:id="rId2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11" autoAdjust="0"/>
    <p:restoredTop sz="87008" autoAdjust="0"/>
  </p:normalViewPr>
  <p:slideViewPr>
    <p:cSldViewPr snapToGrid="0" snapToObjects="1">
      <p:cViewPr varScale="1">
        <p:scale>
          <a:sx n="107" d="100"/>
          <a:sy n="107" d="100"/>
        </p:scale>
        <p:origin x="120" y="648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127" d="100"/>
          <a:sy n="127" d="100"/>
        </p:scale>
        <p:origin x="367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How to change Photos in this</a:t>
            </a: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 PPT: 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465887" indent="-465887">
              <a:buFont typeface="+mj-lt"/>
              <a:buAutoNum type="arabicPeriod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Select</a:t>
            </a: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 photo</a:t>
            </a:r>
          </a:p>
          <a:p>
            <a:pPr marL="465887" indent="-465887">
              <a:buFont typeface="+mj-lt"/>
              <a:buAutoNum type="arabicPeriod"/>
            </a:pP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Right click &gt; Format Picture</a:t>
            </a:r>
          </a:p>
          <a:p>
            <a:pPr marL="465887" indent="-465887">
              <a:buFont typeface="+mj-lt"/>
              <a:buAutoNum type="arabicPeriod"/>
            </a:pP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Select Fill &gt; Picture or Texture fill</a:t>
            </a:r>
          </a:p>
          <a:p>
            <a:pPr marL="465887" indent="-465887">
              <a:buFont typeface="+mj-lt"/>
              <a:buAutoNum type="arabicPeriod"/>
            </a:pP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Select replacement photo from desired destination</a:t>
            </a:r>
          </a:p>
          <a:p>
            <a:pPr marL="465887" indent="-465887" defTabSz="931587">
              <a:buFont typeface="+mj-lt"/>
              <a:buAutoNum type="arabicPeriod"/>
              <a:defRPr/>
            </a:pPr>
            <a:r>
              <a:rPr lang="en-US" sz="2400" b="1" dirty="0"/>
              <a:t>To resize: </a:t>
            </a:r>
            <a:r>
              <a:rPr lang="en-US" sz="2400" dirty="0"/>
              <a:t>Select Format Picture &gt; Crop &gt; Fill . Then you can position and resize the source photo as needed using white anchor points around the gray box.</a:t>
            </a:r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How to change Photos in this</a:t>
            </a: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 PPT: 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465887" indent="-465887">
              <a:buFont typeface="+mj-lt"/>
              <a:buAutoNum type="arabicPeriod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Select</a:t>
            </a: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 photo</a:t>
            </a:r>
          </a:p>
          <a:p>
            <a:pPr marL="465887" indent="-465887">
              <a:buFont typeface="+mj-lt"/>
              <a:buAutoNum type="arabicPeriod"/>
            </a:pP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Right click &gt; Format Picture</a:t>
            </a:r>
          </a:p>
          <a:p>
            <a:pPr marL="465887" indent="-465887">
              <a:buFont typeface="+mj-lt"/>
              <a:buAutoNum type="arabicPeriod"/>
            </a:pP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Select Fill &gt; Picture or Texture fill</a:t>
            </a:r>
          </a:p>
          <a:p>
            <a:pPr marL="465887" indent="-465887">
              <a:buFont typeface="+mj-lt"/>
              <a:buAutoNum type="arabicPeriod"/>
            </a:pPr>
            <a:r>
              <a:rPr lang="en-US" baseline="0" dirty="0">
                <a:latin typeface="Arial" charset="0"/>
                <a:ea typeface="Arial" charset="0"/>
                <a:cs typeface="Arial" charset="0"/>
              </a:rPr>
              <a:t>Select replacement photo from desired destination</a:t>
            </a:r>
          </a:p>
          <a:p>
            <a:pPr marL="465887" indent="-465887" defTabSz="931587">
              <a:buFont typeface="+mj-lt"/>
              <a:buAutoNum type="arabicPeriod"/>
              <a:defRPr/>
            </a:pPr>
            <a:r>
              <a:rPr lang="en-US" sz="2400" b="1" dirty="0"/>
              <a:t>To resize: </a:t>
            </a:r>
            <a:r>
              <a:rPr lang="en-US" sz="2400" dirty="0"/>
              <a:t>Select Format Picture &gt; Crop &gt; Fill . Then you can position and resize the source photo as needed using white anchor points around the gray box.</a:t>
            </a:r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11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78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Photo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hite Background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" name="Title Placeholder ">
            <a:extLst>
              <a:ext uri="{FF2B5EF4-FFF2-40B4-BE49-F238E27FC236}">
                <a16:creationId xmlns:a16="http://schemas.microsoft.com/office/drawing/2014/main" id="{E453BF76-CBE3-144D-A440-6AE95736E5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0079" y="1692275"/>
            <a:ext cx="5458968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5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" name="Blue Line">
            <a:extLst>
              <a:ext uri="{FF2B5EF4-FFF2-40B4-BE49-F238E27FC236}">
                <a16:creationId xmlns:a16="http://schemas.microsoft.com/office/drawing/2014/main" id="{FCEB4E5A-FF10-974B-953C-16C8A693305C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ate Placeholder" descr="Click to enter date">
            <a:extLst>
              <a:ext uri="{FF2B5EF4-FFF2-40B4-BE49-F238E27FC236}">
                <a16:creationId xmlns:a16="http://schemas.microsoft.com/office/drawing/2014/main" id="{22526056-20ED-124C-8C18-5C572BA939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 smtClean="0"/>
          </a:p>
        </p:txBody>
      </p:sp>
      <p:grpSp>
        <p:nvGrpSpPr>
          <p:cNvPr id="27" name="Beacon Logo">
            <a:extLst>
              <a:ext uri="{FF2B5EF4-FFF2-40B4-BE49-F238E27FC236}">
                <a16:creationId xmlns:a16="http://schemas.microsoft.com/office/drawing/2014/main" id="{18E8D4D9-C61E-C845-823D-741FA2111EB6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D49EB7E-C823-A949-A35F-F5B5773F10F1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7216861-C82C-8448-966F-2BF78C59D9DE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9BD54623-3559-2043-A65E-FF1D5F07F8D9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45A2473-6324-8F48-8395-3CA9F1FB938A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4E9FE29-E5BE-5D44-A96B-438FD85474CF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08212B5-0773-244A-80B3-BEE8174BE6C7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47405BE-65D0-B04E-A8B9-C551A96788C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FA05AD3E-DCA9-9444-8DFE-5F6A23DC650C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6C82C26C-C595-0E49-AE4E-FE4A5F1F2FE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9741AB4F-18FB-F64B-A538-0FC4799D991C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DB593846-A8EE-D640-96B4-04FA350A5339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17D9E69E-B3B3-5A44-B738-0FC387D61769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B803D902-E809-7F4A-B443-8B6A3177E30E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07FB537-0642-8442-886B-7E46A07F469D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7A877592-3E80-E747-BA6F-9B4E031A0154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C608EAF4-97C8-8E46-8BD2-D067E751B86F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DB106083-30C8-6746-9E6A-9317BE38C22C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93DE0039-F4B8-B746-9FF4-58B61C4D086A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4B595C92-19A5-354E-A2A2-C34098CE993E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6642559E-E9E4-F544-809A-F9D8C30D224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8" name="Beacon Logo">
            <a:extLst>
              <a:ext uri="{FF2B5EF4-FFF2-40B4-BE49-F238E27FC236}">
                <a16:creationId xmlns:a16="http://schemas.microsoft.com/office/drawing/2014/main" id="{816682FB-709D-3948-8495-250E30D08F85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259E9642-79D2-2B4E-A591-CEF118D1E4F7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DE5413A2-68AD-A649-B93C-8B3860127DFE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F4D0A0F-68CB-EC45-9177-A37E9E67AAAE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44DE777D-B429-3F4D-A84E-3A2835906FED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32D4846-C2F6-D14C-97BA-898E437EDE74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428BFBD6-9498-884D-BEAB-8C01827D9CC1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74E1C455-2125-184A-9990-6747EC82502E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BC412FE-809E-3845-9FEF-CAE5635001FC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4AD4D09D-8DF9-3644-AAB3-1D4B57D144A4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93CD3D9-1132-6F4C-849F-27284D64DEE2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DEF22A39-B76F-7D4D-B038-03B2ADA5DD42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16C6A9C6-1339-D747-B691-743944A4BD93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377ED681-1665-7948-A733-36D6873705AB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08A0CCEA-0693-DC49-9DF6-D8A547B5C945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B5B75659-1520-C74F-ADDF-0077DFB16002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4A81CB14-44DE-B746-B022-F4315611BBC3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5DC545D0-790D-274F-92A3-395886348437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58A51C64-4F5D-2F41-99B5-B9D03C26C748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5D682510-9EEA-A246-8A7E-BE2784E6D4FC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3A0CAF31-65E5-074C-BB16-D5C2B92AC9D3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2" name="Straight Connector 71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7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1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Right">
            <a:extLst>
              <a:ext uri="{FF2B5EF4-FFF2-40B4-BE49-F238E27FC236}">
                <a16:creationId xmlns:a16="http://schemas.microsoft.com/office/drawing/2014/main" id="{C7164372-2E35-CA4C-947C-1B337BE155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19672" y="1828800"/>
            <a:ext cx="5029200" cy="36611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Text Placeholder Left">
            <a:extLst>
              <a:ext uri="{FF2B5EF4-FFF2-40B4-BE49-F238E27FC236}">
                <a16:creationId xmlns:a16="http://schemas.microsoft.com/office/drawing/2014/main" id="{6FBC8E54-6EA9-3342-9294-07817A0CBF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9" y="1828800"/>
            <a:ext cx="5029200" cy="36611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Title Placeholder ">
            <a:extLst>
              <a:ext uri="{FF2B5EF4-FFF2-40B4-BE49-F238E27FC236}">
                <a16:creationId xmlns:a16="http://schemas.microsoft.com/office/drawing/2014/main" id="{BFD03251-64CE-1B48-87E3-6AED9F0C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41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8" r:id="rId4"/>
    <p:sldLayoutId id="2147484091" r:id="rId5"/>
    <p:sldLayoutId id="214748409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theasthealthpartners.org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coloradorae.com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easthealthpartners.org/" TargetMode="External"/><Relationship Id="rId2" Type="http://schemas.openxmlformats.org/officeDocument/2006/relationships/hyperlink" Target="https://www.healthcoloradorae.com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northeasthealthpartners@beaconhealthoptions.com" TargetMode="External"/><Relationship Id="rId2" Type="http://schemas.openxmlformats.org/officeDocument/2006/relationships/hyperlink" Target="mailto:healthcolorado@beaconhealthoptions.com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northeasthealthpartners@beaconhealthoptions.com" TargetMode="External"/><Relationship Id="rId2" Type="http://schemas.openxmlformats.org/officeDocument/2006/relationships/hyperlink" Target="mailto:healthcolorado@beaconhealthoptions.com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easthealthpartners.org/" TargetMode="External"/><Relationship Id="rId2" Type="http://schemas.openxmlformats.org/officeDocument/2006/relationships/hyperlink" Target="https://www.healthcoloradorae.com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supportservices@beaconhealthoptions.com" TargetMode="External"/><Relationship Id="rId2" Type="http://schemas.openxmlformats.org/officeDocument/2006/relationships/hyperlink" Target="https://www.valueoptions.com/pc/eProvider/providerLogin.do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Outpatient Authorization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 Contracted Providers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9710" y="1316018"/>
            <a:ext cx="108464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the code is not in your contract, then you will need a prior authorization </a:t>
            </a:r>
            <a:r>
              <a:rPr lang="en-US" sz="2400" u="sng" dirty="0"/>
              <a:t>and </a:t>
            </a:r>
            <a:r>
              <a:rPr lang="en-US" sz="2400" dirty="0"/>
              <a:t>single case agreement (SCA) to provide services to member. </a:t>
            </a:r>
          </a:p>
          <a:p>
            <a:pPr marL="45720" indent="0">
              <a:buNone/>
            </a:pP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To initiate the process, you need complete an SCA form</a:t>
            </a:r>
          </a:p>
          <a:p>
            <a:pPr marL="45720" indent="0">
              <a:buNone/>
            </a:pPr>
            <a:endParaRPr lang="en-US" sz="2400" dirty="0" smtClean="0"/>
          </a:p>
          <a:p>
            <a:pPr marL="45720"/>
            <a:r>
              <a:rPr lang="en-US" sz="2400" dirty="0"/>
              <a:t>All services are subject to an authorization review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Authorization </a:t>
            </a:r>
            <a:r>
              <a:rPr lang="en-US" sz="2400" dirty="0"/>
              <a:t>may be subject to denial if the services can be rendered through an in-network provider. </a:t>
            </a:r>
            <a:endParaRPr lang="en-US" sz="2400" dirty="0" smtClean="0"/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You have 30 days from the date of service to request authorization and SCA.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7241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Contact Information for Northeast Health Partners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8188" y="1775012"/>
            <a:ext cx="94756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Customer </a:t>
            </a:r>
            <a:r>
              <a:rPr lang="en-US" b="1" dirty="0"/>
              <a:t>Service: </a:t>
            </a:r>
            <a:r>
              <a:rPr lang="en-US" dirty="0"/>
              <a:t>888.502.4189 (toll free), </a:t>
            </a:r>
            <a:r>
              <a:rPr lang="en-US" b="1" dirty="0"/>
              <a:t>Option </a:t>
            </a:r>
            <a:r>
              <a:rPr lang="en-US" dirty="0"/>
              <a:t>2</a:t>
            </a:r>
            <a:r>
              <a:rPr lang="en-US" b="1" dirty="0"/>
              <a:t>, Option </a:t>
            </a:r>
            <a:r>
              <a:rPr lang="en-US" dirty="0"/>
              <a:t>1 </a:t>
            </a:r>
            <a:endParaRPr lang="en-US" dirty="0" smtClean="0"/>
          </a:p>
          <a:p>
            <a:endParaRPr lang="en-US" b="1" dirty="0"/>
          </a:p>
          <a:p>
            <a:r>
              <a:rPr lang="en-US" b="1" dirty="0" smtClean="0"/>
              <a:t>Hours </a:t>
            </a:r>
            <a:r>
              <a:rPr lang="en-US" b="1" dirty="0"/>
              <a:t>of Operation: </a:t>
            </a:r>
            <a:r>
              <a:rPr lang="en-US" dirty="0"/>
              <a:t>Mon-Fri 8 a.m. – 5 p.m. MST 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Fax Number: </a:t>
            </a:r>
            <a:r>
              <a:rPr lang="en-US" dirty="0" smtClean="0"/>
              <a:t>719.538.1439</a:t>
            </a:r>
          </a:p>
          <a:p>
            <a:endParaRPr lang="en-US" b="1" u="sng" dirty="0">
              <a:hlinkClick r:id="rId2"/>
            </a:endParaRPr>
          </a:p>
          <a:p>
            <a:r>
              <a:rPr lang="en-US" b="1" u="sng" dirty="0" smtClean="0">
                <a:hlinkClick r:id="rId2"/>
              </a:rPr>
              <a:t>www.northeasthealthpartners.org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3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Contact information for Health Colorado, Inc.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5106" y="1873624"/>
            <a:ext cx="10614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Customer </a:t>
            </a:r>
            <a:r>
              <a:rPr lang="en-US" b="1" dirty="0"/>
              <a:t>Service: </a:t>
            </a:r>
            <a:r>
              <a:rPr lang="en-US" dirty="0"/>
              <a:t>888.502.4185 (toll free), </a:t>
            </a:r>
            <a:r>
              <a:rPr lang="en-US" b="1" dirty="0"/>
              <a:t>Option </a:t>
            </a:r>
            <a:r>
              <a:rPr lang="en-US" dirty="0"/>
              <a:t>3</a:t>
            </a:r>
            <a:r>
              <a:rPr lang="en-US" b="1" dirty="0"/>
              <a:t>, Option </a:t>
            </a:r>
            <a:r>
              <a:rPr lang="en-US" dirty="0"/>
              <a:t>3 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Hours </a:t>
            </a:r>
            <a:r>
              <a:rPr lang="en-US" b="1" dirty="0"/>
              <a:t>of Operation: </a:t>
            </a:r>
            <a:r>
              <a:rPr lang="en-US" dirty="0"/>
              <a:t>Mon-Fri 8 a.m. – 5 p.m. MST 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Fax Number: </a:t>
            </a:r>
            <a:r>
              <a:rPr lang="en-US" dirty="0" smtClean="0"/>
              <a:t>719.538.1439</a:t>
            </a:r>
          </a:p>
          <a:p>
            <a:endParaRPr lang="en-US" b="1" dirty="0">
              <a:hlinkClick r:id="rId2"/>
            </a:endParaRPr>
          </a:p>
          <a:p>
            <a:r>
              <a:rPr lang="en-US" b="1" dirty="0" smtClean="0">
                <a:hlinkClick r:id="rId2"/>
              </a:rPr>
              <a:t>www.HealthColoradoRAE.com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9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Authorization Process: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Substance Use Disorder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Substance Use Disorder (SUD)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9709" y="1120676"/>
            <a:ext cx="10757023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dirty="0"/>
              <a:t>For contracted SUD providers rendering services for SUD diagnosis to members assigned to Health Colorado (Region 4) OR Northeast Health Partners (Region 2) an authorization is NOT required</a:t>
            </a:r>
            <a:r>
              <a:rPr lang="en-US" dirty="0" smtClean="0"/>
              <a:t>:</a:t>
            </a:r>
          </a:p>
          <a:p>
            <a:pPr marL="45720" indent="0">
              <a:buNone/>
            </a:pPr>
            <a:endParaRPr lang="en-US" sz="1000" dirty="0"/>
          </a:p>
          <a:p>
            <a:pPr marL="45720" indent="0">
              <a:buNone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Outpatient </a:t>
            </a:r>
            <a:r>
              <a:rPr lang="en-US" dirty="0" smtClean="0"/>
              <a:t>individual and group therapy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Medication Assisted Treatment (MAT</a:t>
            </a:r>
            <a:r>
              <a:rPr lang="en-US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Social </a:t>
            </a:r>
            <a:r>
              <a:rPr lang="en-US" dirty="0"/>
              <a:t>Detoxification </a:t>
            </a:r>
            <a:r>
              <a:rPr lang="en-US" dirty="0" smtClean="0"/>
              <a:t>Services</a:t>
            </a:r>
          </a:p>
          <a:p>
            <a:endParaRPr lang="en-US" sz="1050" dirty="0"/>
          </a:p>
          <a:p>
            <a:pPr marL="45720" indent="0">
              <a:buNone/>
            </a:pPr>
            <a:endParaRPr lang="en-US" sz="400" dirty="0"/>
          </a:p>
          <a:p>
            <a:pPr marL="45720" indent="0">
              <a:buNone/>
            </a:pPr>
            <a:r>
              <a:rPr lang="en-US" dirty="0"/>
              <a:t>For list of </a:t>
            </a:r>
            <a:r>
              <a:rPr lang="en-US" dirty="0" smtClean="0"/>
              <a:t>codes that do not require an authorization </a:t>
            </a:r>
            <a:r>
              <a:rPr lang="en-US" dirty="0"/>
              <a:t>you can visit the </a:t>
            </a:r>
            <a:r>
              <a:rPr lang="en-US" dirty="0" smtClean="0"/>
              <a:t>Clinical Tools page </a:t>
            </a:r>
            <a:r>
              <a:rPr lang="en-US" dirty="0"/>
              <a:t>under Providers in the RAE websites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r>
              <a:rPr lang="en-US" dirty="0">
                <a:hlinkClick r:id="rId2"/>
              </a:rPr>
              <a:t>https://www.healthcoloradorae.com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://www.northeasthealthpartners.org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45720" indent="0">
              <a:buNone/>
            </a:pPr>
            <a:endParaRPr lang="en-US" sz="900" dirty="0"/>
          </a:p>
          <a:p>
            <a:pPr marL="45720" indent="0">
              <a:buNone/>
            </a:pPr>
            <a:endParaRPr lang="en-US" sz="900" dirty="0"/>
          </a:p>
          <a:p>
            <a:pPr marL="45720" indent="0">
              <a:buNone/>
            </a:pPr>
            <a:r>
              <a:rPr lang="en-US" dirty="0"/>
              <a:t>All services rendered are subject to utilization management and retrospective auditing which includes medical necessity review. </a:t>
            </a:r>
            <a:endParaRPr lang="en-US" dirty="0" smtClean="0"/>
          </a:p>
          <a:p>
            <a:pPr marL="45720" indent="0">
              <a:buNone/>
            </a:pPr>
            <a:endParaRPr lang="en-US" sz="1050" dirty="0"/>
          </a:p>
          <a:p>
            <a:pPr marL="45720" indent="0">
              <a:buNone/>
            </a:pPr>
            <a:endParaRPr lang="en-US" sz="700" dirty="0"/>
          </a:p>
          <a:p>
            <a:pPr marL="4572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Note: If the code is not in your contract, then you will need a prior authorization and single case agreement (SCA) to provide services to member. Authorization may be subject to denial if the services can be rendered through an in-network provider. </a:t>
            </a:r>
          </a:p>
        </p:txBody>
      </p:sp>
    </p:spTree>
    <p:extLst>
      <p:ext uri="{BB962C8B-B14F-4D97-AF65-F5344CB8AC3E}">
        <p14:creationId xmlns:p14="http://schemas.microsoft.com/office/powerpoint/2010/main" val="1514873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Common Errors When Requesting an Authorization</a:t>
            </a:r>
          </a:p>
        </p:txBody>
      </p:sp>
    </p:spTree>
    <p:extLst>
      <p:ext uri="{BB962C8B-B14F-4D97-AF65-F5344CB8AC3E}">
        <p14:creationId xmlns:p14="http://schemas.microsoft.com/office/powerpoint/2010/main" val="3672192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6519672" y="1840826"/>
            <a:ext cx="5029200" cy="366110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Not tracking the approved units, dates of service, codes </a:t>
            </a:r>
          </a:p>
          <a:p>
            <a:r>
              <a:rPr lang="en-US" dirty="0" smtClean="0">
                <a:latin typeface="+mn-lt"/>
              </a:rPr>
              <a:t>Not requesting a re-authorization when expired or exhausted units</a:t>
            </a:r>
          </a:p>
          <a:p>
            <a:r>
              <a:rPr lang="en-US" dirty="0" smtClean="0">
                <a:latin typeface="+mn-lt"/>
              </a:rPr>
              <a:t>Not verifying that the authorization is accurate:</a:t>
            </a:r>
          </a:p>
          <a:p>
            <a:pPr lvl="1"/>
            <a:r>
              <a:rPr lang="en-US" dirty="0" smtClean="0">
                <a:latin typeface="+mn-lt"/>
              </a:rPr>
              <a:t>Ex: Dates of service, all codes, # of units, member and rendering provider</a:t>
            </a: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0079" y="1840826"/>
            <a:ext cx="5029200" cy="366110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Not including the start date</a:t>
            </a:r>
          </a:p>
          <a:p>
            <a:r>
              <a:rPr lang="en-US" dirty="0" smtClean="0">
                <a:latin typeface="+mn-lt"/>
              </a:rPr>
              <a:t>Requesting an authorization more than 30 days after the date of service</a:t>
            </a:r>
          </a:p>
          <a:p>
            <a:r>
              <a:rPr lang="en-US" dirty="0" smtClean="0">
                <a:latin typeface="+mn-lt"/>
              </a:rPr>
              <a:t>Not including the rendering provider’s demographics (NPI, TIN)</a:t>
            </a:r>
          </a:p>
          <a:p>
            <a:r>
              <a:rPr lang="en-US" dirty="0" smtClean="0">
                <a:latin typeface="+mn-lt"/>
              </a:rPr>
              <a:t>Not requesting all of the codes at once</a:t>
            </a:r>
            <a:endParaRPr lang="en-US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Common Errors When Requesting an Authorization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7989" y="5402178"/>
            <a:ext cx="10250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a service code requires an authorization, the Claim must match the authorization for the claim to be considered a clean claim. If it is not a clean claim, then it can be subject to denial.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48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Medical Necessity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Components of Medical Necessity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381996"/>
            <a:ext cx="110312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service treats a </a:t>
            </a:r>
            <a:r>
              <a:rPr lang="en-US" b="1" dirty="0"/>
              <a:t>behavioral health condition/illness or functional deficits</a:t>
            </a:r>
            <a:r>
              <a:rPr lang="en-US" dirty="0"/>
              <a:t> that are the result of the behavioral health illness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service has been </a:t>
            </a:r>
            <a:r>
              <a:rPr lang="en-US" b="1" dirty="0"/>
              <a:t>authorized, recommended, or prescribed</a:t>
            </a:r>
          </a:p>
          <a:p>
            <a:pPr marL="457200" indent="-457200">
              <a:buFont typeface="+mj-lt"/>
              <a:buAutoNum type="arabicPeriod"/>
            </a:pPr>
            <a:endParaRPr lang="en-US" b="1" dirty="0">
              <a:solidFill>
                <a:srgbClr val="CC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service should be </a:t>
            </a:r>
            <a:r>
              <a:rPr lang="en-US" b="1" dirty="0"/>
              <a:t>generally accepted as effective</a:t>
            </a:r>
            <a:r>
              <a:rPr lang="en-US" dirty="0"/>
              <a:t> for the condition being treated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individual must </a:t>
            </a:r>
            <a:r>
              <a:rPr lang="en-US" b="1" dirty="0"/>
              <a:t>participate</a:t>
            </a:r>
            <a:r>
              <a:rPr lang="en-US" dirty="0"/>
              <a:t> in treatment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individual must be </a:t>
            </a:r>
            <a:r>
              <a:rPr lang="en-US" b="1" dirty="0"/>
              <a:t>able to benefit</a:t>
            </a:r>
            <a:r>
              <a:rPr lang="en-US" dirty="0"/>
              <a:t> from the service being provided</a:t>
            </a:r>
          </a:p>
          <a:p>
            <a:pPr marL="457200" indent="-457200">
              <a:buFont typeface="+mj-lt"/>
              <a:buAutoNum type="arabicPeriod"/>
            </a:pPr>
            <a:endParaRPr lang="en-US" b="1" dirty="0">
              <a:solidFill>
                <a:srgbClr val="CC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must be an </a:t>
            </a:r>
            <a:r>
              <a:rPr lang="en-US" b="1" dirty="0"/>
              <a:t>active treatment focus</a:t>
            </a:r>
          </a:p>
        </p:txBody>
      </p:sp>
    </p:spTree>
    <p:extLst>
      <p:ext uri="{BB962C8B-B14F-4D97-AF65-F5344CB8AC3E}">
        <p14:creationId xmlns:p14="http://schemas.microsoft.com/office/powerpoint/2010/main" val="2294316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05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Documentation Audits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8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377680" y="1"/>
            <a:ext cx="2814320" cy="6859787"/>
          </a:xfrm>
          <a:prstGeom prst="rect">
            <a:avLst/>
          </a:prstGeom>
          <a:blipFill dpi="0" rotWithShape="1">
            <a:blip r:embed="rId3"/>
            <a:srcRect/>
            <a:stretch>
              <a:fillRect l="-137680" r="-12757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59D73-BD05-A249-A4D5-368A02D6AD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0079" y="1692275"/>
            <a:ext cx="8400012" cy="32004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New</a:t>
            </a:r>
            <a:r>
              <a:rPr lang="en-US" dirty="0" smtClean="0"/>
              <a:t> Outpatient Behavioral Health Services Authorization Requirements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6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Documentation Audits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9072" y="1188720"/>
            <a:ext cx="10997660" cy="5670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System Font Regular"/>
              <a:buChar char="—"/>
              <a:defRPr sz="1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>
                <a:latin typeface="+mn-lt"/>
              </a:rPr>
              <a:t>Providers rendering services to Health First Colorado members are subject to a quality review of provider documentation as it relates to services rendered.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Thorough clinical assessment must provide evidence of medical necessity to determine need for treatment.</a:t>
            </a:r>
          </a:p>
          <a:p>
            <a:r>
              <a:rPr lang="en-US" sz="1800" dirty="0" smtClean="0">
                <a:latin typeface="+mn-lt"/>
              </a:rPr>
              <a:t>Treatment plans completed within established timeframes, person-centered, goals and objectives are measurable and reflective of identified issues and symptoms. </a:t>
            </a:r>
            <a:r>
              <a:rPr lang="en-US" sz="1800" dirty="0" smtClean="0">
                <a:latin typeface="+mn-lt"/>
              </a:rPr>
              <a:t>(Mental </a:t>
            </a:r>
            <a:r>
              <a:rPr lang="en-US" sz="1800" dirty="0">
                <a:latin typeface="+mn-lt"/>
              </a:rPr>
              <a:t>H</a:t>
            </a:r>
            <a:r>
              <a:rPr lang="en-US" sz="1800" dirty="0" smtClean="0">
                <a:latin typeface="+mn-lt"/>
              </a:rPr>
              <a:t>ealth: 30 </a:t>
            </a:r>
            <a:r>
              <a:rPr lang="en-US" sz="1800" dirty="0" smtClean="0">
                <a:latin typeface="+mn-lt"/>
              </a:rPr>
              <a:t>days &amp; SUD: 14 days).</a:t>
            </a:r>
          </a:p>
          <a:p>
            <a:r>
              <a:rPr lang="en-US" sz="1800" dirty="0" smtClean="0">
                <a:latin typeface="+mn-lt"/>
              </a:rPr>
              <a:t>Progress notes correspond to recommended type and frequency, refer to treatment plan goals, and describes nature of intervention and client response.</a:t>
            </a:r>
          </a:p>
          <a:p>
            <a:r>
              <a:rPr lang="en-US" sz="1800" dirty="0" smtClean="0">
                <a:latin typeface="+mn-lt"/>
              </a:rPr>
              <a:t>Evidence of care coordination including but not limited to coordination with PCP, referrals, and case management.</a:t>
            </a:r>
          </a:p>
          <a:p>
            <a:pPr marL="0" indent="0">
              <a:buNone/>
            </a:pPr>
            <a:endParaRPr lang="en-US" sz="1800" dirty="0">
              <a:latin typeface="+mn-lt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</a:rPr>
              <a:t>Providers that do not meet documentation requirements will be subject to recoupment of payment</a:t>
            </a:r>
            <a:r>
              <a:rPr lang="en-US" sz="1800" dirty="0" smtClean="0">
                <a:latin typeface="+mn-lt"/>
              </a:rPr>
              <a:t>.</a:t>
            </a:r>
          </a:p>
          <a:p>
            <a:pPr marL="0" indent="0">
              <a:buNone/>
            </a:pP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3160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Member Appeals and Complaints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19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 Health Member Appeal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4019" y="2081455"/>
            <a:ext cx="109066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Only members/legal guardians have the right to file an appeal in Colorado.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provider can request an appeal on a member’s behalf. The member must sign a designated client representative form (DCR) stating that they want the provider to act on their behalf. This form can be found on the RAE’s website.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request for a standard appeal needs to be made in writing.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request for an expedited appeal needs to be reviewed with the RAE’s medical director.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2483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 Health Member Appeal Continued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693968"/>
            <a:ext cx="1051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Members, legal guardians or a DCR must request the appeal within 60 calendar days from the date on the notice of adverse benefit determination letter.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only one level of appeal. If the decision is to uphold the denial, the member may request a state fair hearing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appeal guide is located on </a:t>
            </a:r>
            <a:r>
              <a:rPr lang="en-US" dirty="0" smtClean="0"/>
              <a:t>RAE’s</a:t>
            </a:r>
            <a:r>
              <a:rPr lang="en-US" dirty="0" smtClean="0"/>
              <a:t> website.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Health Colorado: </a:t>
            </a:r>
            <a:r>
              <a:rPr lang="en-US" dirty="0"/>
              <a:t>888-502-4185 or </a:t>
            </a:r>
            <a:r>
              <a:rPr lang="en-US" dirty="0">
                <a:hlinkClick r:id="rId2"/>
              </a:rPr>
              <a:t>healthcolorado@beaconhealthoptions.com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Northeast Health Partners: </a:t>
            </a:r>
            <a:r>
              <a:rPr lang="en-US" dirty="0"/>
              <a:t>888-502-4189 or </a:t>
            </a:r>
            <a:r>
              <a:rPr lang="en-US" dirty="0">
                <a:hlinkClick r:id="rId3"/>
              </a:rPr>
              <a:t>northeasthealthpartners@beaconhealthoptions.com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TTY 800-432-9553				Fax: 719-538-1433</a:t>
            </a:r>
          </a:p>
        </p:txBody>
      </p:sp>
    </p:spTree>
    <p:extLst>
      <p:ext uri="{BB962C8B-B14F-4D97-AF65-F5344CB8AC3E}">
        <p14:creationId xmlns:p14="http://schemas.microsoft.com/office/powerpoint/2010/main" val="1853816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Member Complaints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543361"/>
            <a:ext cx="10906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Members, guardians, or a DCR can make a complaint about anything other than a Notice of Adverse Benefit Determination.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Complaints can be made verbally or in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Complaints can be made at any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person not involved with the member’s complaint will investigate the complaint.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complaint guide can be found on the RAE’s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Health Colorado: </a:t>
            </a:r>
            <a:r>
              <a:rPr lang="en-US" dirty="0" smtClean="0"/>
              <a:t>888-502-4185 or </a:t>
            </a:r>
            <a:r>
              <a:rPr lang="en-US" u="sng" dirty="0">
                <a:hlinkClick r:id="rId2"/>
              </a:rPr>
              <a:t>healthcolorado@beaconhealthoptions.com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Northeast Health Partners: </a:t>
            </a:r>
            <a:r>
              <a:rPr lang="en-US" dirty="0" smtClean="0"/>
              <a:t>888-502-4189 or </a:t>
            </a:r>
            <a:r>
              <a:rPr lang="en-US" u="sng" dirty="0">
                <a:hlinkClick r:id="rId3"/>
              </a:rPr>
              <a:t>northeasthealthpartners@beaconhealthoptions.com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04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Upcoming MH/SUD Documentation Training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0764" y="1542840"/>
            <a:ext cx="43616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9400" y="2048449"/>
            <a:ext cx="587006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Northeast </a:t>
            </a:r>
            <a:r>
              <a:rPr lang="en-US" b="1" dirty="0" smtClean="0"/>
              <a:t>Health Partners (RAE 2)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When: </a:t>
            </a:r>
            <a:r>
              <a:rPr lang="en-US" dirty="0" smtClean="0"/>
              <a:t>Wednesday, </a:t>
            </a:r>
            <a:r>
              <a:rPr lang="en-US" dirty="0" smtClean="0"/>
              <a:t>March 18, 2020 9:00 am to 1:00pm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Where: </a:t>
            </a:r>
            <a:r>
              <a:rPr lang="en-US" dirty="0" smtClean="0"/>
              <a:t>Sunrise </a:t>
            </a:r>
            <a:r>
              <a:rPr lang="en-US" dirty="0" err="1" smtClean="0"/>
              <a:t>Adelante</a:t>
            </a:r>
            <a:endParaRPr lang="en-US" dirty="0" smtClean="0"/>
          </a:p>
          <a:p>
            <a:pPr algn="ctr"/>
            <a:r>
              <a:rPr lang="en-US" dirty="0" smtClean="0"/>
              <a:t>            1010 A Street</a:t>
            </a:r>
          </a:p>
          <a:p>
            <a:pPr algn="ctr"/>
            <a:r>
              <a:rPr lang="en-US" dirty="0" smtClean="0"/>
              <a:t>            Greeley, CO </a:t>
            </a:r>
            <a:r>
              <a:rPr lang="en-US" dirty="0" smtClean="0"/>
              <a:t>80631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Zoom Call-In will be </a:t>
            </a:r>
            <a:r>
              <a:rPr lang="en-US" dirty="0" smtClean="0"/>
              <a:t>available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Invitation Coming Soon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4161" y="2080722"/>
            <a:ext cx="546809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Health </a:t>
            </a:r>
            <a:r>
              <a:rPr lang="en-US" b="1" dirty="0" smtClean="0"/>
              <a:t>Colorado Inc. (RAE 4)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When: </a:t>
            </a:r>
            <a:r>
              <a:rPr lang="en-US" dirty="0" smtClean="0"/>
              <a:t>Tuesday, </a:t>
            </a:r>
            <a:r>
              <a:rPr lang="en-US" dirty="0" smtClean="0"/>
              <a:t>March 17, 2020 9:00am to 1:00pm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Where: </a:t>
            </a:r>
            <a:r>
              <a:rPr lang="en-US" dirty="0" smtClean="0"/>
              <a:t>Health </a:t>
            </a:r>
            <a:r>
              <a:rPr lang="en-US" dirty="0" smtClean="0"/>
              <a:t>Colorado, Inc.</a:t>
            </a:r>
            <a:endParaRPr lang="en-US" dirty="0" smtClean="0"/>
          </a:p>
          <a:p>
            <a:pPr algn="ctr"/>
            <a:r>
              <a:rPr lang="en-US" dirty="0" smtClean="0"/>
              <a:t>	1740 </a:t>
            </a:r>
            <a:r>
              <a:rPr lang="en-US" dirty="0" err="1" smtClean="0"/>
              <a:t>Eagleridge</a:t>
            </a:r>
            <a:r>
              <a:rPr lang="en-US" dirty="0" smtClean="0"/>
              <a:t> Boulevard, Suite 110</a:t>
            </a:r>
          </a:p>
          <a:p>
            <a:pPr algn="ctr"/>
            <a:r>
              <a:rPr lang="en-US" dirty="0" smtClean="0"/>
              <a:t>	Pueblo, CO </a:t>
            </a:r>
            <a:r>
              <a:rPr lang="en-US" dirty="0" smtClean="0"/>
              <a:t>81008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Zoom Call-In will be available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/>
              <a:t>Invitation Coming </a:t>
            </a:r>
            <a:r>
              <a:rPr lang="en-US" dirty="0" smtClean="0"/>
              <a:t>Soon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688760" y="1542840"/>
            <a:ext cx="54139" cy="4126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979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</a:t>
            </a:r>
            <a:r>
              <a:rPr lang="fi-FI" sz="2400" dirty="0" smtClean="0"/>
              <a:t>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 smtClean="0"/>
              <a:t>www.northeasthealthpartners.org</a:t>
            </a:r>
            <a:r>
              <a:rPr lang="en-US" sz="2400" dirty="0"/>
              <a:t> | </a:t>
            </a:r>
            <a:r>
              <a:rPr lang="en-US" sz="2400" dirty="0" smtClean="0"/>
              <a:t>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Authorization Requirements for In-Network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Provider-Friendly &amp; Member-Centered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1" y="1801906"/>
            <a:ext cx="105478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Starting </a:t>
            </a:r>
            <a:r>
              <a:rPr lang="en-US" sz="2000" dirty="0" smtClean="0"/>
              <a:t>April </a:t>
            </a:r>
            <a:r>
              <a:rPr lang="en-US" sz="2000" dirty="0"/>
              <a:t>1, </a:t>
            </a:r>
            <a:r>
              <a:rPr lang="en-US" sz="2000" dirty="0" smtClean="0"/>
              <a:t>2020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ONE authorization process for members assigned to Health Colorado </a:t>
            </a:r>
            <a:r>
              <a:rPr lang="en-US" sz="2000" i="1" dirty="0" smtClean="0"/>
              <a:t>and</a:t>
            </a:r>
            <a:r>
              <a:rPr lang="en-US" sz="2000" dirty="0" smtClean="0"/>
              <a:t> Northeast Health Partners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55812" y="1588842"/>
            <a:ext cx="109115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Sessions </a:t>
            </a:r>
            <a:r>
              <a:rPr lang="en-US" sz="2000" u="sng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1-25:</a:t>
            </a:r>
            <a:r>
              <a:rPr lang="en-US" sz="2000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 </a:t>
            </a:r>
          </a:p>
          <a:p>
            <a:endParaRPr lang="en-US" sz="2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sz="2000" b="1" dirty="0" smtClean="0"/>
              <a:t>No </a:t>
            </a:r>
            <a:r>
              <a:rPr lang="en-US" sz="2000" b="1" dirty="0"/>
              <a:t>authorization is required for In-Network providers </a:t>
            </a:r>
            <a:r>
              <a:rPr lang="en-US" sz="2000" b="1" dirty="0" smtClean="0"/>
              <a:t>for </a:t>
            </a:r>
            <a:r>
              <a:rPr lang="en-US" sz="2000" b="1" dirty="0"/>
              <a:t>the first 25 units (total in any combination) of the following codes: 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90791, 90832</a:t>
            </a:r>
            <a:r>
              <a:rPr lang="en-US" sz="2000" b="1" dirty="0"/>
              <a:t>, 90834, 90837, 90846 and 90847</a:t>
            </a:r>
            <a:r>
              <a:rPr lang="en-US" sz="2000" dirty="0"/>
              <a:t>. 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is expected that the assessment be completed within these sessions.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first 25 </a:t>
            </a:r>
            <a:r>
              <a:rPr lang="en-US" sz="2000" dirty="0"/>
              <a:t>sessions without authorization are allowed once in a 12-month calendar year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For the first year, 25 sessions will be counted from April 1, 2020 to December 31, 2020.</a:t>
            </a:r>
            <a:endParaRPr lang="en-US" sz="2000" dirty="0"/>
          </a:p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  <a:endParaRPr lang="en-US" dirty="0" smtClean="0"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7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60092" y="1681779"/>
            <a:ext cx="102244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  <a:r>
              <a:rPr lang="en-US" u="sng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Sessions </a:t>
            </a:r>
            <a:r>
              <a:rPr lang="en-US" u="sng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26+:</a:t>
            </a:r>
            <a:r>
              <a:rPr lang="en-US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00B0F0"/>
              </a:solidFill>
              <a:ea typeface="MS Mincho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b="1" dirty="0" smtClean="0"/>
              <a:t>After </a:t>
            </a:r>
            <a:r>
              <a:rPr lang="en-US" b="1" dirty="0"/>
              <a:t>25 outpatient psychotherapy units (total in any combination) have been </a:t>
            </a:r>
            <a:r>
              <a:rPr lang="en-US" b="1" dirty="0" smtClean="0"/>
              <a:t>provided, the provider must request additional authorization by:</a:t>
            </a:r>
          </a:p>
          <a:p>
            <a:endParaRPr lang="en-US" b="1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Completing the Outpatient Review Form </a:t>
            </a:r>
            <a:r>
              <a:rPr lang="en-US" b="1" u="sng" dirty="0" smtClean="0"/>
              <a:t>and</a:t>
            </a:r>
            <a:r>
              <a:rPr lang="en-US" b="1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submitting a treatment plan. </a:t>
            </a:r>
          </a:p>
          <a:p>
            <a:endParaRPr lang="en-US" b="1" dirty="0" smtClean="0"/>
          </a:p>
          <a:p>
            <a:r>
              <a:rPr lang="en-US" b="1" dirty="0" smtClean="0"/>
              <a:t>Applicable Codes: 90791</a:t>
            </a:r>
            <a:r>
              <a:rPr lang="en-US" b="1" dirty="0"/>
              <a:t>, 90832, 90834, 90837, 90846 and 90847</a:t>
            </a:r>
            <a:r>
              <a:rPr lang="en-US" dirty="0"/>
              <a:t>. </a:t>
            </a:r>
          </a:p>
          <a:p>
            <a:endParaRPr lang="en-US" b="1" dirty="0" smtClean="0">
              <a:ea typeface="MS Mincho"/>
              <a:cs typeface="Times New Roman" panose="02020603050405020304" pitchFamily="18" charset="0"/>
            </a:endParaRPr>
          </a:p>
          <a:p>
            <a:r>
              <a:rPr lang="en-US" dirty="0" smtClean="0">
                <a:ea typeface="MS Mincho"/>
                <a:cs typeface="Times New Roman" panose="02020603050405020304" pitchFamily="18" charset="0"/>
              </a:rPr>
              <a:t>Authorization </a:t>
            </a:r>
            <a:r>
              <a:rPr lang="en-US" dirty="0">
                <a:ea typeface="MS Mincho"/>
                <a:cs typeface="Times New Roman" panose="02020603050405020304" pitchFamily="18" charset="0"/>
              </a:rPr>
              <a:t>required for In Network providers. </a:t>
            </a:r>
            <a:endParaRPr lang="en-US" dirty="0" smtClean="0"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4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8373" y="1465731"/>
            <a:ext cx="1135726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a typeface="MS Mincho"/>
                <a:cs typeface="Times New Roman" panose="02020603050405020304" pitchFamily="18" charset="0"/>
              </a:rPr>
              <a:t>For Sessions 26+ Providers </a:t>
            </a:r>
            <a:r>
              <a:rPr lang="en-US" dirty="0">
                <a:ea typeface="MS Mincho"/>
                <a:cs typeface="Times New Roman" panose="02020603050405020304" pitchFamily="18" charset="0"/>
              </a:rPr>
              <a:t>must submit the Outpatient Review Form (ORF) </a:t>
            </a:r>
            <a:r>
              <a:rPr lang="en-US" u="sng" dirty="0">
                <a:ea typeface="MS Mincho"/>
                <a:cs typeface="Times New Roman" panose="02020603050405020304" pitchFamily="18" charset="0"/>
              </a:rPr>
              <a:t>AND</a:t>
            </a:r>
            <a:r>
              <a:rPr lang="en-US" dirty="0">
                <a:ea typeface="MS Mincho"/>
                <a:cs typeface="Times New Roman" panose="02020603050405020304" pitchFamily="18" charset="0"/>
              </a:rPr>
              <a:t> the member’s treatment plan for this review. </a:t>
            </a:r>
            <a:endParaRPr lang="en-US" dirty="0" smtClean="0">
              <a:ea typeface="MS Mincho"/>
              <a:cs typeface="Times New Roman" panose="02020603050405020304" pitchFamily="18" charset="0"/>
            </a:endParaRPr>
          </a:p>
          <a:p>
            <a:endParaRPr lang="en-US" dirty="0" smtClean="0">
              <a:ea typeface="MS Mincho"/>
              <a:cs typeface="Times New Roman" panose="02020603050405020304" pitchFamily="18" charset="0"/>
            </a:endParaRPr>
          </a:p>
          <a:p>
            <a:r>
              <a:rPr lang="en-US" dirty="0"/>
              <a:t>Provider requests may be subject for review by the Medical Director and/or Peer Advisor for determination</a:t>
            </a:r>
            <a:r>
              <a:rPr lang="en-US" dirty="0" smtClean="0"/>
              <a:t>.</a:t>
            </a:r>
          </a:p>
          <a:p>
            <a:endParaRPr lang="en-US" dirty="0">
              <a:ea typeface="MS Mincho"/>
              <a:cs typeface="Times New Roman" panose="02020603050405020304" pitchFamily="18" charset="0"/>
            </a:endParaRPr>
          </a:p>
          <a:p>
            <a:r>
              <a:rPr lang="en-US" dirty="0" smtClean="0">
                <a:ea typeface="MS Mincho"/>
                <a:cs typeface="Times New Roman" panose="02020603050405020304" pitchFamily="18" charset="0"/>
              </a:rPr>
              <a:t>Documentation </a:t>
            </a:r>
            <a:r>
              <a:rPr lang="en-US" dirty="0">
                <a:ea typeface="MS Mincho"/>
                <a:cs typeface="Times New Roman" panose="02020603050405020304" pitchFamily="18" charset="0"/>
              </a:rPr>
              <a:t>should demonstrate the reason services are still medically necessary e.g., risk should treatment end; ability to meet ADLs; current impairments/functioning; prescribed medication compliance; progress towards treatment goals, etc</a:t>
            </a:r>
            <a:r>
              <a:rPr lang="en-US" dirty="0" smtClean="0">
                <a:ea typeface="MS Mincho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ea typeface="MS Mincho"/>
              <a:cs typeface="Times New Roman" panose="02020603050405020304" pitchFamily="18" charset="0"/>
            </a:endParaRPr>
          </a:p>
          <a:p>
            <a:r>
              <a:rPr lang="en-US" dirty="0"/>
              <a:t>Up to 10 business days to review and make a determination on an authorization.</a:t>
            </a:r>
          </a:p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</a:p>
          <a:p>
            <a:r>
              <a:rPr lang="en-US" dirty="0" smtClean="0">
                <a:ea typeface="MS Mincho"/>
                <a:cs typeface="Times New Roman" panose="02020603050405020304" pitchFamily="18" charset="0"/>
              </a:rPr>
              <a:t>**</a:t>
            </a:r>
            <a:r>
              <a:rPr lang="en-US" dirty="0">
                <a:ea typeface="MS Mincho"/>
                <a:cs typeface="Times New Roman" panose="02020603050405020304" pitchFamily="18" charset="0"/>
              </a:rPr>
              <a:t>Note: Beacon will only retro authorize back 30 days from the date the request for services is received</a:t>
            </a:r>
            <a:r>
              <a:rPr lang="en-US" dirty="0" smtClean="0">
                <a:ea typeface="MS Mincho"/>
                <a:cs typeface="Times New Roman" panose="02020603050405020304" pitchFamily="18" charset="0"/>
              </a:rPr>
              <a:t>. </a:t>
            </a:r>
            <a:r>
              <a:rPr lang="en-US" dirty="0">
                <a:ea typeface="MS Mincho"/>
                <a:cs typeface="Times New Roman" panose="02020603050405020304" pitchFamily="18" charset="0"/>
              </a:rPr>
              <a:t> </a:t>
            </a:r>
            <a:r>
              <a:rPr lang="en-US" dirty="0" smtClean="0">
                <a:ea typeface="MS Mincho"/>
                <a:cs typeface="Times New Roman" panose="02020603050405020304" pitchFamily="18" charset="0"/>
              </a:rPr>
              <a:t>Except for a Single Case Agreement. </a:t>
            </a:r>
            <a:endParaRPr lang="en-US" dirty="0"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39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Services That Do Not Require Authorization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" y="1297472"/>
            <a:ext cx="107538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sz="2000" dirty="0" smtClean="0"/>
              <a:t>In-Network behavioral </a:t>
            </a:r>
            <a:r>
              <a:rPr lang="en-US" sz="2000" dirty="0"/>
              <a:t>health providers serving </a:t>
            </a:r>
            <a:r>
              <a:rPr lang="en-US" sz="2000" dirty="0" smtClean="0"/>
              <a:t>members assigned to Health Colorado and Northeast Health Partners have a list of services that do not require authorization.</a:t>
            </a:r>
            <a:endParaRPr lang="en-US" sz="2000" dirty="0"/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/>
              <a:t>For list of </a:t>
            </a:r>
            <a:r>
              <a:rPr lang="en-US" sz="2000" dirty="0" smtClean="0"/>
              <a:t>codes that do not require an authorization, </a:t>
            </a:r>
            <a:r>
              <a:rPr lang="en-US" sz="2000" dirty="0"/>
              <a:t>you can visit the </a:t>
            </a:r>
            <a:r>
              <a:rPr lang="en-US" sz="2000" dirty="0" smtClean="0"/>
              <a:t>Clinical Tools page </a:t>
            </a:r>
            <a:r>
              <a:rPr lang="en-US" sz="2000" dirty="0"/>
              <a:t>under Providers in the RAE website</a:t>
            </a:r>
            <a:r>
              <a:rPr lang="en-US" sz="2000" dirty="0" smtClean="0"/>
              <a:t>:</a:t>
            </a:r>
          </a:p>
          <a:p>
            <a:pPr marL="45720" indent="0">
              <a:buNone/>
            </a:pPr>
            <a:r>
              <a:rPr lang="en-US" sz="2000" dirty="0" smtClean="0"/>
              <a:t>Health Colorado: </a:t>
            </a:r>
            <a:r>
              <a:rPr lang="en-US" sz="2000" dirty="0">
                <a:hlinkClick r:id="rId2"/>
              </a:rPr>
              <a:t>https://www.healthcoloradorae.com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</a:p>
          <a:p>
            <a:pPr marL="45720"/>
            <a:r>
              <a:rPr lang="en-US" sz="2000" dirty="0" smtClean="0"/>
              <a:t>Northeast Health Partners: </a:t>
            </a:r>
            <a:r>
              <a:rPr lang="en-US" sz="2000" dirty="0">
                <a:hlinkClick r:id="rId3"/>
              </a:rPr>
              <a:t>https://www.northeasthealthpartners.org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/>
              <a:t>All services rendered are subject to utilization management and retrospective auditing which includes medical necessity review. </a:t>
            </a:r>
            <a:endParaRPr lang="en-US" sz="2000" dirty="0" smtClean="0"/>
          </a:p>
          <a:p>
            <a:pPr marL="45720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000" dirty="0" smtClean="0"/>
              <a:t>Services codes not found on the list require authorization. Please check the websites regularly to ensure you have the most updated document. </a:t>
            </a:r>
          </a:p>
          <a:p>
            <a:pPr marL="4572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398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ProviderConnect – Easy to submit Authorizations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4776" y="1188720"/>
            <a:ext cx="107755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</a:t>
            </a:r>
            <a:r>
              <a:rPr lang="en-US" b="1" u="sng" dirty="0" smtClean="0"/>
              <a:t>equests must be </a:t>
            </a:r>
            <a:r>
              <a:rPr lang="en-US" b="1" u="sng" dirty="0"/>
              <a:t>submitted through ProviderConnect</a:t>
            </a:r>
            <a:r>
              <a:rPr lang="en-US" b="1" u="sng" dirty="0" smtClean="0"/>
              <a:t>. </a:t>
            </a:r>
          </a:p>
          <a:p>
            <a:endParaRPr lang="en-US" b="1" u="sng" dirty="0"/>
          </a:p>
          <a:p>
            <a:r>
              <a:rPr lang="en-US" b="1" u="sng" dirty="0" smtClean="0"/>
              <a:t>You can: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Check member eligibility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Confirm authorization request was submitted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Track the authorization in the system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Print authorization for your files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are not set up in Provider Connect, please visit the following website to register: </a:t>
            </a:r>
            <a:r>
              <a:rPr lang="en-US" dirty="0">
                <a:hlinkClick r:id="rId2"/>
              </a:rPr>
              <a:t>https://www.valueoptions.com/pc/eProvider/providerLogin.do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To request assistance with getting set up in Provider Connect, or to obtain additional logons – contact the Beacon Health Options EDI Helpdesk at </a:t>
            </a:r>
            <a:r>
              <a:rPr lang="en-US" b="1" dirty="0"/>
              <a:t>888.247.9311 </a:t>
            </a:r>
            <a:r>
              <a:rPr lang="en-US" dirty="0"/>
              <a:t>and press option 3, or by email at: </a:t>
            </a:r>
            <a:r>
              <a:rPr lang="en-US" dirty="0">
                <a:hlinkClick r:id="rId3"/>
              </a:rPr>
              <a:t>esupportservices@beaconhealthoptions.com </a:t>
            </a:r>
            <a:r>
              <a:rPr lang="en-US" dirty="0"/>
              <a:t>Monday thru Friday, 8 a.m. – 6 p.m. EST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If you are unable to use ProviderConnect, you will need to apply for an exception through Provider Relations.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46370"/>
      </p:ext>
    </p:extLst>
  </p:cSld>
  <p:clrMapOvr>
    <a:masterClrMapping/>
  </p:clrMapOvr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856</TotalTime>
  <Words>1475</Words>
  <Application>Microsoft Office PowerPoint</Application>
  <PresentationFormat>Widescreen</PresentationFormat>
  <Paragraphs>243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Arial Regular</vt:lpstr>
      <vt:lpstr>Cambria</vt:lpstr>
      <vt:lpstr>Courier New</vt:lpstr>
      <vt:lpstr>Georgia</vt:lpstr>
      <vt:lpstr>MS Mincho</vt:lpstr>
      <vt:lpstr>System Font Regular</vt:lpstr>
      <vt:lpstr>Times New Roman</vt:lpstr>
      <vt:lpstr>Wingdings</vt:lpstr>
      <vt:lpstr>Beacon-PPT-Theme</vt:lpstr>
      <vt:lpstr>PowerPoint Presentation</vt:lpstr>
      <vt:lpstr>PowerPoint Presentation</vt:lpstr>
      <vt:lpstr>PowerPoint Presentation</vt:lpstr>
      <vt:lpstr>New Provider-Friendly &amp; Member-Centered Process</vt:lpstr>
      <vt:lpstr>Outpatient Mental Health Authorization Process</vt:lpstr>
      <vt:lpstr>Outpatient Mental Health Authorization Process</vt:lpstr>
      <vt:lpstr>Outpatient Mental Health Authorization Process</vt:lpstr>
      <vt:lpstr>Services That Do Not Require Authorization</vt:lpstr>
      <vt:lpstr>ProviderConnect – Easy to submit Authorizations </vt:lpstr>
      <vt:lpstr>Not Contracted Providers</vt:lpstr>
      <vt:lpstr>Contact Information for Northeast Health Partners </vt:lpstr>
      <vt:lpstr>Contact information for Health Colorado, Inc. </vt:lpstr>
      <vt:lpstr>PowerPoint Presentation</vt:lpstr>
      <vt:lpstr>Substance Use Disorder (SUD) Authorization Process</vt:lpstr>
      <vt:lpstr>PowerPoint Presentation</vt:lpstr>
      <vt:lpstr>Most Common Errors When Requesting an Authorization</vt:lpstr>
      <vt:lpstr>PowerPoint Presentation</vt:lpstr>
      <vt:lpstr>Six Components of Medical Necessity</vt:lpstr>
      <vt:lpstr>PowerPoint Presentation</vt:lpstr>
      <vt:lpstr>Documentation Audits</vt:lpstr>
      <vt:lpstr>PowerPoint Presentation</vt:lpstr>
      <vt:lpstr>Behavioral Health Member Appeal</vt:lpstr>
      <vt:lpstr>Behavioral Health Member Appeal Continued</vt:lpstr>
      <vt:lpstr>Member Complaints</vt:lpstr>
      <vt:lpstr>Upcoming MH/SUD Documentation Training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Mejorado, Alma</cp:lastModifiedBy>
  <cp:revision>79</cp:revision>
  <cp:lastPrinted>2019-04-26T19:22:24Z</cp:lastPrinted>
  <dcterms:created xsi:type="dcterms:W3CDTF">2019-04-16T19:05:28Z</dcterms:created>
  <dcterms:modified xsi:type="dcterms:W3CDTF">2020-02-14T16:43:41Z</dcterms:modified>
  <cp:category/>
</cp:coreProperties>
</file>