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22"/>
  </p:notesMasterIdLst>
  <p:sldIdLst>
    <p:sldId id="3224" r:id="rId2"/>
    <p:sldId id="3152" r:id="rId3"/>
    <p:sldId id="3217" r:id="rId4"/>
    <p:sldId id="3218" r:id="rId5"/>
    <p:sldId id="3202" r:id="rId6"/>
    <p:sldId id="3203" r:id="rId7"/>
    <p:sldId id="3230" r:id="rId8"/>
    <p:sldId id="3231" r:id="rId9"/>
    <p:sldId id="3191" r:id="rId10"/>
    <p:sldId id="3221" r:id="rId11"/>
    <p:sldId id="3226" r:id="rId12"/>
    <p:sldId id="3219" r:id="rId13"/>
    <p:sldId id="3220" r:id="rId14"/>
    <p:sldId id="3192" r:id="rId15"/>
    <p:sldId id="3222" r:id="rId16"/>
    <p:sldId id="3232" r:id="rId17"/>
    <p:sldId id="3229" r:id="rId18"/>
    <p:sldId id="3223" r:id="rId19"/>
    <p:sldId id="3210" r:id="rId20"/>
    <p:sldId id="2953" r:id="rId2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5" pos="7296" userDrawn="1">
          <p15:clr>
            <a:srgbClr val="A4A3A4"/>
          </p15:clr>
        </p15:guide>
        <p15:guide id="52" pos="3840" userDrawn="1">
          <p15:clr>
            <a:srgbClr val="A4A3A4"/>
          </p15:clr>
        </p15:guide>
        <p15:guide id="53" orient="horz" pos="816" userDrawn="1">
          <p15:clr>
            <a:srgbClr val="A4A3A4"/>
          </p15:clr>
        </p15:guide>
        <p15:guide id="55" orient="horz" pos="21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4F83"/>
    <a:srgbClr val="333637"/>
    <a:srgbClr val="3B3B3C"/>
    <a:srgbClr val="6D7275"/>
    <a:srgbClr val="FFD100"/>
    <a:srgbClr val="000000"/>
    <a:srgbClr val="E4E4E5"/>
    <a:srgbClr val="476021"/>
    <a:srgbClr val="96CEB5"/>
    <a:srgbClr val="8E9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11" autoAdjust="0"/>
    <p:restoredTop sz="79197" autoAdjust="0"/>
  </p:normalViewPr>
  <p:slideViewPr>
    <p:cSldViewPr snapToGrid="0" snapToObjects="1">
      <p:cViewPr varScale="1">
        <p:scale>
          <a:sx n="58" d="100"/>
          <a:sy n="58" d="100"/>
        </p:scale>
        <p:origin x="768" y="66"/>
      </p:cViewPr>
      <p:guideLst>
        <p:guide pos="7296"/>
        <p:guide pos="3840"/>
        <p:guide orient="horz" pos="816"/>
        <p:guide orient="horz" pos="2184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56" d="100"/>
          <a:sy n="56" d="100"/>
        </p:scale>
        <p:origin x="2856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5/19/2020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457109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914217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1371326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1828434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2285543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northeasthealthpartners.org/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providers/coronavirus-information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47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8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Every</a:t>
            </a:r>
            <a:r>
              <a:rPr lang="en-US" sz="2000" baseline="0" dirty="0" smtClean="0"/>
              <a:t> Friday in the month of April we will conduct a Provider Support Call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52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93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79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If you are not receiving Provider Alert emails please let us know so that we can verify the contact information we have.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90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hlinkClick r:id="rId3"/>
              </a:rPr>
              <a:t>healthcoloradorae.com</a:t>
            </a:r>
            <a:endParaRPr lang="en-US" sz="1200" dirty="0" smtClean="0"/>
          </a:p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4"/>
              </a:rPr>
              <a:t>northeasthealthpartners.org</a:t>
            </a:r>
            <a:r>
              <a:rPr lang="en-US" sz="1200" dirty="0" smtClean="0"/>
              <a:t> </a:t>
            </a:r>
          </a:p>
          <a:p>
            <a:endParaRPr lang="en-US" dirty="0" smtClean="0">
              <a:hlinkClick r:id="rId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390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the Coronavirus Information page, this is where you can find resources and updates.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327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 to the coding list</a:t>
            </a:r>
          </a:p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3"/>
              </a:rPr>
              <a:t>https://www.healthcoloradorae.com/providers/coronavirus-information/</a:t>
            </a:r>
            <a:r>
              <a:rPr lang="en-US" sz="1200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84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-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White Background">
            <a:extLst>
              <a:ext uri="{FF2B5EF4-FFF2-40B4-BE49-F238E27FC236}">
                <a16:creationId xmlns:a16="http://schemas.microsoft.com/office/drawing/2014/main" id="{374CCBED-B8E6-3F43-9B7F-3D682984CE7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72" name="Title Placeholder">
            <a:extLst>
              <a:ext uri="{FF2B5EF4-FFF2-40B4-BE49-F238E27FC236}">
                <a16:creationId xmlns:a16="http://schemas.microsoft.com/office/drawing/2014/main" id="{47470B74-B367-514C-BE24-7DFE99081F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692275"/>
            <a:ext cx="10942321" cy="3200400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6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3" name="Date Placeholder" descr="Click to enter date">
            <a:extLst>
              <a:ext uri="{FF2B5EF4-FFF2-40B4-BE49-F238E27FC236}">
                <a16:creationId xmlns:a16="http://schemas.microsoft.com/office/drawing/2014/main" id="{AD872191-6ADD-074C-8FEB-802AFF330F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0079" y="6062472"/>
            <a:ext cx="4538209" cy="32004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35" name="Blue Line">
            <a:extLst>
              <a:ext uri="{FF2B5EF4-FFF2-40B4-BE49-F238E27FC236}">
                <a16:creationId xmlns:a16="http://schemas.microsoft.com/office/drawing/2014/main" id="{38FD17EC-52BA-3644-9F20-C3236CB54514}"/>
              </a:ext>
            </a:extLst>
          </p:cNvPr>
          <p:cNvCxnSpPr>
            <a:cxnSpLocks/>
          </p:cNvCxnSpPr>
          <p:nvPr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Beacon Logo">
            <a:extLst>
              <a:ext uri="{FF2B5EF4-FFF2-40B4-BE49-F238E27FC236}">
                <a16:creationId xmlns:a16="http://schemas.microsoft.com/office/drawing/2014/main" id="{D00962FB-7441-4A4D-8A3A-A4F51034BDAF}"/>
              </a:ext>
            </a:extLst>
          </p:cNvPr>
          <p:cNvGrpSpPr/>
          <p:nvPr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6B349F63-9900-CB49-961B-1315C2DB3DF4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C26609F-D0CB-5240-AFF3-E0E0E4873B18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3D4A60F4-DCC1-5347-96F0-CAD749D5DD01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C8B364C-4C7B-E345-80B7-B79AA126A43C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9AE0D86-497C-274C-AEDA-CB98AC036D5E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EF770D28-7DCE-8148-B3F2-BF383B3D3CDE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C95B06D-5E64-0F4B-85A9-9D448DE6B831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A7CDD2ED-2C4F-3D4C-8AE8-091961F4C7A3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7870BC07-A4D8-804C-B550-AA52E24B2758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6FB717F-43B9-084E-AFF0-81F449A2582F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6E67D99-1E65-944C-A3EB-CB092E96A0AA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11DA7DB2-18E3-C845-B503-9CDCCCC77A61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60651A1F-7D1F-1E43-861D-17499A677090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15E3D97-CFE8-0742-9C4C-B1DFABD1DA52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7A3FAF51-7DFD-A64D-BFB2-A4B9F8D4605C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F3BBA846-B489-834E-96A8-A3E12A515B8D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0F0D8EB4-EF31-C446-A265-2FAC67CE2D48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0CA0E1D8-D740-2D4D-AEAF-49121C7F1F09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119317FB-7BD4-D74D-9206-0E90CB3F3C7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FEEB9C0A-0663-B143-ADE9-4BD468FC8054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7" name="White Background">
            <a:extLst>
              <a:ext uri="{FF2B5EF4-FFF2-40B4-BE49-F238E27FC236}">
                <a16:creationId xmlns:a16="http://schemas.microsoft.com/office/drawing/2014/main" id="{9D8E0F4B-1125-0A42-A1A2-C3DBBEB60F6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28" name="Blue Line">
            <a:extLst>
              <a:ext uri="{FF2B5EF4-FFF2-40B4-BE49-F238E27FC236}">
                <a16:creationId xmlns:a16="http://schemas.microsoft.com/office/drawing/2014/main" id="{F02FB26E-E630-9A40-B3CA-9BFC293E7D77}"/>
              </a:ext>
            </a:extLst>
          </p:cNvPr>
          <p:cNvCxnSpPr>
            <a:cxnSpLocks/>
          </p:cNvCxnSpPr>
          <p:nvPr userDrawn="1"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Beacon Logo">
            <a:extLst>
              <a:ext uri="{FF2B5EF4-FFF2-40B4-BE49-F238E27FC236}">
                <a16:creationId xmlns:a16="http://schemas.microsoft.com/office/drawing/2014/main" id="{7030721F-2FF4-8943-BC5B-9C2454677579}"/>
              </a:ext>
            </a:extLst>
          </p:cNvPr>
          <p:cNvGrpSpPr/>
          <p:nvPr userDrawn="1"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C214766-4697-6D4C-9D09-C8E265C30B15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E817D10D-55D4-5B47-93E4-68D4B1C8A339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495E591-0CE5-2848-8AC0-F04286F85B1C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1D40CB74-F48E-B44F-87A6-E8CA2AEF40B3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EAA8D84C-2883-2449-AB28-366AE3692A97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B1215C53-CD79-394E-8403-FA33B6AEEEE9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97DFC72-710E-3F47-B947-9C436EDAFE18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B68BC4AA-5DCD-9148-B894-A7846FF89442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35CFE6C5-E37B-AE42-89A0-BDEBF6725C72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D34F0DEC-5B75-A641-A0AE-F87B1B2CF856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CF3F64F-FD10-4B46-A724-3AECCA7B781E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F2E7EF42-BB78-E346-9783-39D9D2649410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D20AC347-11E5-1144-A8AB-505CE81E5CE1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D4851DC2-11CB-6349-BCB9-3BD1D3CCBA97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42901148-EFE1-734E-BE1F-89B9D28178BD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221B7018-0086-D845-B124-E4BBAD6E5B46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BF8BCDF9-F0F4-3F40-9516-7360ED66F7A2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4662677E-FEED-1142-8465-77BF77781E40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CF14EBCB-3052-D044-911F-4F9CEE514F2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17E1A47-5B51-ED46-8484-CB7AE18D92DD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75" name="Straight Connector 74"/>
          <p:cNvCxnSpPr/>
          <p:nvPr userDrawn="1"/>
        </p:nvCxnSpPr>
        <p:spPr>
          <a:xfrm>
            <a:off x="3258334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 userDrawn="1"/>
        </p:nvCxnSpPr>
        <p:spPr>
          <a:xfrm>
            <a:off x="6473463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2" descr="ealth Colorado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65" y="721564"/>
            <a:ext cx="1282095" cy="52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3462278" y="699648"/>
            <a:ext cx="2791144" cy="57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6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Slide: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hapter Number Placeholder">
            <a:extLst>
              <a:ext uri="{FF2B5EF4-FFF2-40B4-BE49-F238E27FC236}">
                <a16:creationId xmlns:a16="http://schemas.microsoft.com/office/drawing/2014/main" id="{BD98E9AC-439C-FC40-92C7-2BF3884411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1188720"/>
            <a:ext cx="1864164" cy="1894238"/>
          </a:xfrm>
        </p:spPr>
        <p:txBody>
          <a:bodyPr bIns="2514600">
            <a:noAutofit/>
          </a:bodyPr>
          <a:lstStyle>
            <a:lvl1pPr marL="0" indent="0">
              <a:buNone/>
              <a:defRPr sz="12000" b="1" spc="-25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Chapter Text Placeholder ">
            <a:extLst>
              <a:ext uri="{FF2B5EF4-FFF2-40B4-BE49-F238E27FC236}">
                <a16:creationId xmlns:a16="http://schemas.microsoft.com/office/drawing/2014/main" id="{6A806DDE-B9D0-5C47-8F6C-34FEA7D899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50560" y="914400"/>
            <a:ext cx="5029200" cy="5029200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4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Chapter">
            <a:extLst>
              <a:ext uri="{FF2B5EF4-FFF2-40B4-BE49-F238E27FC236}">
                <a16:creationId xmlns:a16="http://schemas.microsoft.com/office/drawing/2014/main" id="{7B770C18-C61F-0A47-9F64-B6F1D7A56133}"/>
              </a:ext>
            </a:extLst>
          </p:cNvPr>
          <p:cNvSpPr txBox="1"/>
          <p:nvPr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Blue Line">
            <a:extLst>
              <a:ext uri="{FF2B5EF4-FFF2-40B4-BE49-F238E27FC236}">
                <a16:creationId xmlns:a16="http://schemas.microsoft.com/office/drawing/2014/main" id="{8BFB749C-D77A-B04B-8457-C8C7BFC31E5A}"/>
              </a:ext>
            </a:extLst>
          </p:cNvPr>
          <p:cNvCxnSpPr>
            <a:cxnSpLocks/>
          </p:cNvCxnSpPr>
          <p:nvPr userDrawn="1"/>
        </p:nvCxnSpPr>
        <p:spPr>
          <a:xfrm>
            <a:off x="5152311" y="585243"/>
            <a:ext cx="0" cy="627365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hapter">
            <a:extLst>
              <a:ext uri="{FF2B5EF4-FFF2-40B4-BE49-F238E27FC236}">
                <a16:creationId xmlns:a16="http://schemas.microsoft.com/office/drawing/2014/main" id="{0C671E76-BB82-894F-AF6C-B589803EACF9}"/>
              </a:ext>
            </a:extLst>
          </p:cNvPr>
          <p:cNvSpPr txBox="1"/>
          <p:nvPr userDrawn="1"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4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>
            <a:extLst>
              <a:ext uri="{FF2B5EF4-FFF2-40B4-BE49-F238E27FC236}">
                <a16:creationId xmlns:a16="http://schemas.microsoft.com/office/drawing/2014/main" id="{D41C7282-3E5D-E245-98BA-F00051A8A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6652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14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9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hite Background">
            <a:extLst>
              <a:ext uri="{FF2B5EF4-FFF2-40B4-BE49-F238E27FC236}">
                <a16:creationId xmlns:a16="http://schemas.microsoft.com/office/drawing/2014/main" id="{F69EDAB3-BFA0-194E-AEF3-46A76D5CC7D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7" name="Facebook">
            <a:extLst>
              <a:ext uri="{FF2B5EF4-FFF2-40B4-BE49-F238E27FC236}">
                <a16:creationId xmlns:a16="http://schemas.microsoft.com/office/drawing/2014/main" id="{B67BD0CB-DAE6-AC4B-A0D4-BD2EF55CA29E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8" name="Twitter">
            <a:extLst>
              <a:ext uri="{FF2B5EF4-FFF2-40B4-BE49-F238E27FC236}">
                <a16:creationId xmlns:a16="http://schemas.microsoft.com/office/drawing/2014/main" id="{5227C356-A0C3-2542-A50A-7F51CD9F44E7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LinkedIn">
            <a:extLst>
              <a:ext uri="{FF2B5EF4-FFF2-40B4-BE49-F238E27FC236}">
                <a16:creationId xmlns:a16="http://schemas.microsoft.com/office/drawing/2014/main" id="{ACB7E6ED-5AFE-4D4F-9714-BF39077BD8F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0" name="Contact Us">
            <a:extLst>
              <a:ext uri="{FF2B5EF4-FFF2-40B4-BE49-F238E27FC236}">
                <a16:creationId xmlns:a16="http://schemas.microsoft.com/office/drawing/2014/main" id="{B63699E1-BC77-434B-8E71-1416194681FF}"/>
              </a:ext>
            </a:extLst>
          </p:cNvPr>
          <p:cNvSpPr txBox="1"/>
          <p:nvPr/>
        </p:nvSpPr>
        <p:spPr>
          <a:xfrm>
            <a:off x="836830" y="2218560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cxnSp>
        <p:nvCxnSpPr>
          <p:cNvPr id="21" name="Blue Line">
            <a:extLst>
              <a:ext uri="{FF2B5EF4-FFF2-40B4-BE49-F238E27FC236}">
                <a16:creationId xmlns:a16="http://schemas.microsoft.com/office/drawing/2014/main" id="{A4EE1D8B-86BC-E841-980C-BE3DA42461DF}"/>
              </a:ext>
            </a:extLst>
          </p:cNvPr>
          <p:cNvCxnSpPr/>
          <p:nvPr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hank You ">
            <a:extLst>
              <a:ext uri="{FF2B5EF4-FFF2-40B4-BE49-F238E27FC236}">
                <a16:creationId xmlns:a16="http://schemas.microsoft.com/office/drawing/2014/main" id="{CF83BA9C-A9E8-CB41-951F-B8ABEEE526C7}"/>
              </a:ext>
            </a:extLst>
          </p:cNvPr>
          <p:cNvSpPr txBox="1"/>
          <p:nvPr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  <p:sp>
        <p:nvSpPr>
          <p:cNvPr id="9" name="White Background">
            <a:extLst>
              <a:ext uri="{FF2B5EF4-FFF2-40B4-BE49-F238E27FC236}">
                <a16:creationId xmlns:a16="http://schemas.microsoft.com/office/drawing/2014/main" id="{BB8DACD8-EF1D-2D42-89BB-EF34322F8CC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11" name="Blue Line">
            <a:extLst>
              <a:ext uri="{FF2B5EF4-FFF2-40B4-BE49-F238E27FC236}">
                <a16:creationId xmlns:a16="http://schemas.microsoft.com/office/drawing/2014/main" id="{769E43F8-11C3-6B46-A1D6-8B84BFC2D8A9}"/>
              </a:ext>
            </a:extLst>
          </p:cNvPr>
          <p:cNvCxnSpPr/>
          <p:nvPr userDrawn="1"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hank You ">
            <a:extLst>
              <a:ext uri="{FF2B5EF4-FFF2-40B4-BE49-F238E27FC236}">
                <a16:creationId xmlns:a16="http://schemas.microsoft.com/office/drawing/2014/main" id="{F16F8A81-96AC-164E-958C-0C0DB8EBA0F4}"/>
              </a:ext>
            </a:extLst>
          </p:cNvPr>
          <p:cNvSpPr txBox="1"/>
          <p:nvPr userDrawn="1"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001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8791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28800"/>
            <a:ext cx="10908789" cy="3657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84BFD-3F15-5D43-B281-F9D8771F5679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427195-6CEE-0948-BECC-D91F1B454A0F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67B3D0A-750A-BB4C-AF64-89241AC25BE1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86BC727-E687-0B44-B1AC-75F9402CA537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5B24F21C-8A4A-CD49-A879-1DE302B5943F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9AFA033-8BE2-F34D-B1BB-69FE80C82A50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5222319-A266-364F-B719-EFDE36E8A1B5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3329AAF-3E20-9A46-B0C4-C3DE525E9D75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5C3C74F-C30C-E140-B635-5E7CC2B58044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69AEA30-40AA-214A-9033-0C5478981C1C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43B313-77DE-CB42-9FC7-12C907EA72C2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9EBBDC7-71E6-4B42-A678-D778AA079A9E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162EF3E-5315-3D40-ADBD-E9131340280B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3679B70-2036-A148-B217-F57627320479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4B37593-4862-F34D-B702-7DE641736F3A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088BB46-4A0D-A544-95C8-8F07F8C7614C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4C993B46-BC8F-4A4C-9B28-A68CE7DB8299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D5B7654-72D5-3F42-8A4A-B40A9A204206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4BCB0B30-9EC8-6E46-AA6C-A774750F2BCE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54B66EC-184F-DA4B-80EE-F5C20AD808E8}"/>
              </a:ext>
            </a:extLst>
          </p:cNvPr>
          <p:cNvGrpSpPr/>
          <p:nvPr userDrawn="1"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58399CA5-10BD-AB4F-A051-99AA17FB7870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A841749D-8D98-CA4B-9BFB-F805D2E6FB4D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02B18F2-E83A-D742-A5B8-824C29F5B102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857F597-F99F-7842-A7ED-92A68B83133D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C9E5814-07FB-1847-AF5C-B73224DB72BB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C281E751-40BD-B04B-A6CE-7F14D96D30D7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8F46A0F-0A05-BA47-84D6-528E35E8AA39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966CB604-9988-A64A-9CDD-DD5D9ADFFCCD}"/>
              </a:ext>
            </a:extLst>
          </p:cNvPr>
          <p:cNvSpPr txBox="1"/>
          <p:nvPr userDrawn="1"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9" name="Straight Connector 38"/>
          <p:cNvCxnSpPr/>
          <p:nvPr userDrawn="1"/>
        </p:nvCxnSpPr>
        <p:spPr>
          <a:xfrm>
            <a:off x="191634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2036767" y="6079697"/>
            <a:ext cx="1501563" cy="311800"/>
          </a:xfrm>
          <a:prstGeom prst="rect">
            <a:avLst/>
          </a:prstGeom>
        </p:spPr>
      </p:pic>
      <p:cxnSp>
        <p:nvCxnSpPr>
          <p:cNvPr id="41" name="Straight Connector 40"/>
          <p:cNvCxnSpPr/>
          <p:nvPr userDrawn="1"/>
        </p:nvCxnSpPr>
        <p:spPr>
          <a:xfrm>
            <a:off x="365370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ealth Colorado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534" y="6068325"/>
            <a:ext cx="742214" cy="30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90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6" r:id="rId2"/>
    <p:sldLayoutId id="2147484088" r:id="rId3"/>
    <p:sldLayoutId id="214748409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System Font Regular"/>
        <a:buChar char="—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9" orient="horz" pos="384" userDrawn="1">
          <p15:clr>
            <a:srgbClr val="F26B43"/>
          </p15:clr>
        </p15:guide>
        <p15:guide id="20" pos="384" userDrawn="1">
          <p15:clr>
            <a:srgbClr val="F26B43"/>
          </p15:clr>
        </p15:guide>
        <p15:guide id="21" pos="7296" userDrawn="1">
          <p15:clr>
            <a:srgbClr val="F26B43"/>
          </p15:clr>
        </p15:guide>
        <p15:guide id="22" orient="horz" pos="3456" userDrawn="1">
          <p15:clr>
            <a:srgbClr val="F26B43"/>
          </p15:clr>
        </p15:guide>
        <p15:guide id="23" orient="horz" pos="3816" userDrawn="1">
          <p15:clr>
            <a:srgbClr val="F26B43"/>
          </p15:clr>
        </p15:guide>
        <p15:guide id="24" orient="horz" pos="40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OProviderRelations@BeaconHealthOption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gov/hcpf/provider-telemedicine" TargetMode="External"/><Relationship Id="rId2" Type="http://schemas.openxmlformats.org/officeDocument/2006/relationships/hyperlink" Target="https://www.colorado.gov/hcpf/covid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olorado.gov/hcpf/provider-new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www.northeasthealthpartners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ink.zixcentral.com/u/5bbf83d4/BmaXVLmT6hGMLYXghnsoMg?u=http://r20.rs6.net/tn.jsp?f%3D0011sj2Hmi6rHucecyMzXjVTM1SDAbTQy_M5w_fAdiWKMzjlXaXd3hxJqtL1m_ei89xD7TQbdEk0D6ae5fQegWop53aJzmZHGF0Gae5CZ0CZi8Vaoxex_FDFAlZ8RAAMI1uYWvJYgUsUKHdGg_F7AAKbLy-yNfFzNhx-O0qauBwuVdgcIL1SBjfMC-wYl_7qG5Hf6eR6br283VER0BILOYO3JgeReTkqdQ7UkShW-9nQA03-YQowllfork3EcFqAcDtKmwK7J3UJnRNT4fsAlyvLFdcA7239RHBSjbK8Z0BxDiZCL5TPwhuLXv2mzjr5xAnJjIYz_mLvKwezHY24FlfhrdIP-c0dEwaQidkgNZ4ZusSiXCutP4Fyvvu3LqZTzI0AMEMSejVy4uKkNqXbf9qdcyZflzU5T-u%26c%3DAgiGQ3XY4v3Qrab_F4uDP3aIu-XADjtxcHoXpEQUZmfo0a52wNx8UA%3D%3D%26ch%3DPbjTqYbyw_R27w6dcSUCETWtsY0wi8GRE-5WSgChJ_Wgn248JzGGOw%3D%3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gov/pacific/hcpf/mental-health-rate-reform-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httcnetwork.org/centers/global-mhttc/event/clinical-innovations-telehealth-telehealth-and-suicide-care" TargetMode="External"/><Relationship Id="rId2" Type="http://schemas.openxmlformats.org/officeDocument/2006/relationships/hyperlink" Target="https://mhttcnetwork.org/centers/global-mhttc/clinical-innovations-telehealth-learning-series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zixcentral.com/u/4cba516d/PgaXVLmT6hGIp4XghnsoMg?u=http://r20.rs6.net/tn.jsp?f%3D0011sj2Hmi6rHucecyMzXjVTM1SDAbTQy_M5w_fAdiWKMzjlXaXd3hxJgvq63QdVwa3TJWXqgkAQRaG-QFF-yYbRp1sk5yFgYXKmRCNFO-B3kFW6i0AdgvTrq_CTBqijJ8_MImG6k9cfaaxljwkOJlwWrAWiPWCGCjHAE7uuKvj5zKn1LMpw_44Ab6-u4F95KCEfhKya-Ln2gFBuYeYovqJ7-Ba_YpJDGsMeZLR3Xzll4xFkp36LRiUPe7kI7L6FNNfwQH5msY4AO-7HB49ZqafKf2tJV0DcMX66X6QSYJU5OiZJ4HuscHxvpW_Ho4ZlaFh_LOc3SfaNDkZ114wtwos4HQppyuOJ7Pj6xSfu3aV-ufgG6QVqxI8vLJ5pGyXrb89ClHOvytvrh0XuqIzTvp431nLYR8r4VFg%26c%3DAgiGQ3XY4v3Qrab_F4uDP3aIu-XADjtxcHoXpEQUZmfo0a52wNx8UA%3D%3D%26ch%3DPbjTqYbyw_R27w6dcSUCETWtsY0wi8GRE-5WSgChJ_Wgn248JzGGOw%3D%3D" TargetMode="External"/><Relationship Id="rId2" Type="http://schemas.openxmlformats.org/officeDocument/2006/relationships/hyperlink" Target="https://link.zixcentral.com/u/5bbf83d4/BmaXVLmT6hGMLYXghnsoMg?u=http://r20.rs6.net/tn.jsp?f%3D0011sj2Hmi6rHucecyMzXjVTM1SDAbTQy_M5w_fAdiWKMzjlXaXd3hxJqtL1m_ei89xD7TQbdEk0D6ae5fQegWop53aJzmZHGF0Gae5CZ0CZi8Vaoxex_FDFAlZ8RAAMI1uYWvJYgUsUKHdGg_F7AAKbLy-yNfFzNhx-O0qauBwuVdgcIL1SBjfMC-wYl_7qG5Hf6eR6br283VER0BILOYO3JgeReTkqdQ7UkShW-9nQA03-YQowllfork3EcFqAcDtKmwK7J3UJnRNT4fsAlyvLFdcA7239RHBSjbK8Z0BxDiZCL5TPwhuLXv2mzjr5xAnJjIYz_mLvKwezHY24FlfhrdIP-c0dEwaQidkgNZ4ZusSiXCutP4Fyvvu3LqZTzI0AMEMSejVy4uKkNqXbf9qdcyZflzU5T-u%26c%3DAgiGQ3XY4v3Qrab_F4uDP3aIu-XADjtxcHoXpEQUZmfo0a52wNx8UA%3D%3D%26ch%3DPbjTqYbyw_R27w6dcSUCETWtsY0wi8GRE-5WSgChJ_Wgn248JzGGOw%3D%3D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link.zixcentral.com/u/a031fbf7/nDSXVLmT6hGAvoXghnsoMg?u=http://r20.rs6.net/tn.jsp?f%3D0011sj2Hmi6rHucecyMzXjVTM1SDAbTQy_M5w_fAdiWKMzjlXaXd3hxJgvq63QdVwa3aphMonSgGTgJ8ozvCoezaDHqjb_IITtC7M2ii_O3S9lKuSYDELk4ecsUafA01NkmdYlH2pjnVeytnvr_Vc4kP_0mfQTQH6SjHL1VPIgZPDUz11Qc9dNTIslHt7pOGXaBEZ9s7l2SIP9gKRcYr8JUDjeOUQ33Yt0MSWo5AE9nOi1KsEW1NTvF7X_jtXQt5U1kCAy6xJ2u1AX7fyGDP352LZ3gnfimgXX3IFKKnS650wac_jck1cbdGCugFE9rjYylngzrz0LRt-yxtnuTSIYTRICGu04Eew_QIUmmsAaVnpeaIR2oKuDC8W3mUsZMmL-7E5uRwNRu-pF1PiT30S0bqQ%3D%3D%26c%3DAgiGQ3XY4v3Qrab_F4uDP3aIu-XADjtxcHoXpEQUZmfo0a52wNx8UA%3D%3D%26ch%3DPbjTqYbyw_R27w6dcSUCETWtsY0wi8GRE-5WSgChJ_Wgn248JzGGOw%3D%3D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1149" y="1961804"/>
            <a:ext cx="106569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Thank you for joining us, we will get started in just a few minutes to allow others to call in.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Please make sure your line is muted.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T</a:t>
            </a:r>
            <a:r>
              <a:rPr lang="en-US" sz="3600" dirty="0" smtClean="0"/>
              <a:t>o receive the slides shared today please email COProviderRelations@BeaconHealthOptions.com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0106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365760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/>
              <a:t>COVID-19 How to Stay Updated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0079" y="955964"/>
            <a:ext cx="109066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/>
            <a:r>
              <a:rPr lang="en-US" sz="2400" dirty="0"/>
              <a:t>As there are updates or changes in information you can access </a:t>
            </a:r>
            <a:r>
              <a:rPr lang="en-US" sz="2400" dirty="0" smtClean="0"/>
              <a:t>information the following ways; </a:t>
            </a:r>
            <a:endParaRPr lang="en-US" sz="24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/>
              <a:t>RAE websites are updated with the most current information as soon as </a:t>
            </a:r>
            <a:r>
              <a:rPr lang="en-US" sz="2400" dirty="0" smtClean="0"/>
              <a:t>possible</a:t>
            </a:r>
          </a:p>
          <a:p>
            <a:pPr marL="45720"/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/>
              <a:t>RAE websites immediately offer the option to be connect with COVID-19 information provided by the state of Colorado. </a:t>
            </a:r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Provider </a:t>
            </a:r>
            <a:r>
              <a:rPr lang="en-US" sz="2400" dirty="0"/>
              <a:t>Alert emails are sent </a:t>
            </a:r>
            <a:r>
              <a:rPr lang="en-US" sz="2400" dirty="0" smtClean="0"/>
              <a:t>out </a:t>
            </a:r>
          </a:p>
          <a:p>
            <a:pPr marL="45720"/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As </a:t>
            </a:r>
            <a:r>
              <a:rPr lang="en-US" sz="2400" dirty="0"/>
              <a:t>always please contact us </a:t>
            </a:r>
            <a:r>
              <a:rPr lang="en-US" sz="2400" dirty="0" smtClean="0"/>
              <a:t>with any questions you may have at </a:t>
            </a:r>
            <a:r>
              <a:rPr lang="en-US" sz="2400" dirty="0" smtClean="0">
                <a:hlinkClick r:id="rId3"/>
              </a:rPr>
              <a:t>COProviderRelations@BeaconHealthOptions.com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515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640079"/>
            <a:ext cx="10906652" cy="1221971"/>
          </a:xfrm>
        </p:spPr>
        <p:txBody>
          <a:bodyPr>
            <a:noAutofit/>
          </a:bodyPr>
          <a:lstStyle/>
          <a:p>
            <a:r>
              <a:rPr lang="en-US" dirty="0"/>
              <a:t>COVID-19 How to Stay Updated – </a:t>
            </a:r>
            <a:br>
              <a:rPr lang="en-US" dirty="0"/>
            </a:br>
            <a:r>
              <a:rPr lang="en-US" dirty="0"/>
              <a:t>State of Colorado Websites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0080" y="1995777"/>
            <a:ext cx="1058245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State of Colorado Website Resources for providers;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hlinkClick r:id="rId2"/>
              </a:rPr>
              <a:t>https://www.colorado.gov/hcpf/covid</a:t>
            </a:r>
            <a:endParaRPr lang="en-US" sz="32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hlinkClick r:id="rId3"/>
              </a:rPr>
              <a:t>https://</a:t>
            </a:r>
            <a:r>
              <a:rPr lang="en-US" sz="3200" dirty="0" smtClean="0">
                <a:hlinkClick r:id="rId3"/>
              </a:rPr>
              <a:t>www.colorado.gov/hcpf/provider-telemedicine</a:t>
            </a:r>
            <a:endParaRPr lang="en-US" sz="3200" dirty="0" smtClean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hlinkClick r:id="rId4"/>
              </a:rPr>
              <a:t>https://</a:t>
            </a:r>
            <a:r>
              <a:rPr lang="en-US" sz="3200" dirty="0" smtClean="0">
                <a:hlinkClick r:id="rId4"/>
              </a:rPr>
              <a:t>www.colorado.gov/hcpf/provider-news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938174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409287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COVID-19 How to Access Updates on the RAE Websites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0080" y="1065098"/>
            <a:ext cx="1075702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8620" indent="-342900">
              <a:buAutoNum type="arabicPeriod"/>
            </a:pPr>
            <a:r>
              <a:rPr lang="en-US" sz="2000" dirty="0" smtClean="0"/>
              <a:t>Go to the RAE website, either </a:t>
            </a:r>
            <a:r>
              <a:rPr lang="en-US" sz="2000" dirty="0" smtClean="0">
                <a:hlinkClick r:id="rId3"/>
              </a:rPr>
              <a:t>healthcoloradorae.com</a:t>
            </a:r>
            <a:r>
              <a:rPr lang="en-US" sz="2000" dirty="0" smtClean="0"/>
              <a:t>  </a:t>
            </a:r>
            <a:r>
              <a:rPr lang="en-US" sz="2000" dirty="0"/>
              <a:t>or 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4"/>
              </a:rPr>
              <a:t>northeasthealthpartners.org</a:t>
            </a:r>
            <a:r>
              <a:rPr lang="en-US" sz="2000" dirty="0" smtClean="0"/>
              <a:t> </a:t>
            </a:r>
            <a:endParaRPr lang="en-US" sz="2000" dirty="0"/>
          </a:p>
          <a:p>
            <a:pPr marL="388620" indent="-342900">
              <a:buAutoNum type="arabicPeriod"/>
            </a:pPr>
            <a:r>
              <a:rPr lang="en-US" sz="2000" dirty="0" smtClean="0"/>
              <a:t>Click on the Providers section</a:t>
            </a:r>
          </a:p>
          <a:p>
            <a:pPr marL="388620" indent="-342900">
              <a:buAutoNum type="arabicPeriod"/>
            </a:pPr>
            <a:endParaRPr lang="en-US" sz="2000" dirty="0"/>
          </a:p>
          <a:p>
            <a:pPr marL="388620" indent="-342900">
              <a:buAutoNum type="arabicPeriod"/>
            </a:pPr>
            <a:endParaRPr lang="en-US" sz="2000" dirty="0" smtClean="0"/>
          </a:p>
          <a:p>
            <a:pPr marL="388620" indent="-342900">
              <a:buAutoNum type="arabicPeriod"/>
            </a:pPr>
            <a:r>
              <a:rPr lang="en-US" sz="2000" dirty="0" smtClean="0"/>
              <a:t>On the Providers tab click on the red CORONAVIRUS INFORMATION banner</a:t>
            </a:r>
          </a:p>
          <a:p>
            <a:pPr marL="45720"/>
            <a:endParaRPr lang="en-US" dirty="0"/>
          </a:p>
          <a:p>
            <a:pPr marL="45720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7154" y="2700462"/>
            <a:ext cx="6599181" cy="31350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0158" y="1811213"/>
            <a:ext cx="7572375" cy="39052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843240" y="1758800"/>
            <a:ext cx="979201" cy="3905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0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COVID-19 How to Access Updates on the RAE Websites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1579417"/>
            <a:ext cx="9429750" cy="428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52804"/>
            <a:ext cx="10906652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COVID-19 Updates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0080" y="801444"/>
            <a:ext cx="1075702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/>
            <a:r>
              <a:rPr lang="en-US" sz="2400" dirty="0" smtClean="0"/>
              <a:t>Recent updates Released ; 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list of service codes which allow telehealth has been expanded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Telehealth services should include the Place of Service code 02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Verbal Consent to Treatment is allowed during this State of Emergency. Signed consent to treatment is preferable and should be obtained whenever possible but should not be a barrier to treatment.</a:t>
            </a:r>
          </a:p>
          <a:p>
            <a:pPr marL="1303020" lvl="2" indent="-342900">
              <a:buFont typeface="Arial" panose="020B0604020202020204" pitchFamily="34" charset="0"/>
              <a:buChar char="►"/>
            </a:pPr>
            <a:r>
              <a:rPr lang="en-US" sz="2400" dirty="0" smtClean="0"/>
              <a:t>Be sure to DOCUMENT this consent and any other unique circumstance in the members record.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2421052"/>
            <a:ext cx="10629900" cy="695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3067163"/>
            <a:ext cx="10620375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87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COVID-19 </a:t>
            </a:r>
            <a:r>
              <a:rPr lang="en-US" dirty="0" smtClean="0"/>
              <a:t>Updates - Claims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0" y="1188720"/>
            <a:ext cx="1090665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 smtClean="0"/>
              <a:t>Telehealth codes prior to the State of Emergency </a:t>
            </a:r>
            <a:r>
              <a:rPr lang="en-US" sz="2200" dirty="0" smtClean="0"/>
              <a:t>– No change or delay, bill as usual. </a:t>
            </a:r>
          </a:p>
          <a:p>
            <a:endParaRPr lang="en-US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 smtClean="0"/>
              <a:t>New Codes allowing Telehealth during the State of Emergency </a:t>
            </a:r>
            <a:r>
              <a:rPr lang="en-US" sz="2200" dirty="0" smtClean="0"/>
              <a:t>– We are working to get these codes programmed to allow Telehealth. Should you have a claim denial we will reprocess claims received when the codes are programmed. </a:t>
            </a:r>
          </a:p>
          <a:p>
            <a:endParaRPr lang="en-US" sz="2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 smtClean="0"/>
              <a:t>Authorizations or Single Case Agreements (SCA) </a:t>
            </a:r>
            <a:r>
              <a:rPr lang="en-US" sz="2200" dirty="0" smtClean="0"/>
              <a:t>– If you have an authorization for services and did not request for the services to be delivered via Telehealth, please call to update your authorization </a:t>
            </a:r>
          </a:p>
          <a:p>
            <a:endParaRPr lang="en-US" sz="2200" dirty="0" smtClean="0"/>
          </a:p>
          <a:p>
            <a:r>
              <a:rPr lang="en-US" sz="2200" dirty="0" smtClean="0"/>
              <a:t>Health Colorado call 888-502-4185</a:t>
            </a:r>
          </a:p>
          <a:p>
            <a:r>
              <a:rPr lang="en-US" sz="2200" dirty="0" smtClean="0"/>
              <a:t>Northeast Health Partners call 888-502-4189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4447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COVID-19 Resources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7771" y="196474"/>
            <a:ext cx="3562523" cy="65918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46" y="3358343"/>
            <a:ext cx="4390597" cy="14395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4948" y="196474"/>
            <a:ext cx="3772823" cy="62542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1947" y="1705550"/>
            <a:ext cx="3348593" cy="1263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88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04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Reminders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5786" y="2523665"/>
            <a:ext cx="3078747" cy="181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00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080" y="1188720"/>
            <a:ext cx="109066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CPAC Program</a:t>
            </a:r>
          </a:p>
          <a:p>
            <a:endParaRPr lang="en-US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Please share any Training Areas we can support you with.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Online Trauma Informed Training Coming Soon!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Save the Date! June 19 &amp; 20 (4 hour sessions each day). Details and Registration information coming soon.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1866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Questions </a:t>
            </a:r>
            <a:endParaRPr lang="en-US" dirty="0" smtClean="0"/>
          </a:p>
          <a:p>
            <a:pPr algn="ctr"/>
            <a:r>
              <a:rPr lang="en-US" dirty="0" smtClean="0"/>
              <a:t>&amp; </a:t>
            </a:r>
          </a:p>
          <a:p>
            <a:pPr algn="ctr"/>
            <a:r>
              <a:rPr lang="en-US" dirty="0" smtClean="0"/>
              <a:t>Open </a:t>
            </a:r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74417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A0A0A40-EBDD-ED40-8F0A-59ADCA72E4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871179"/>
            <a:ext cx="10942321" cy="3200400"/>
          </a:xfrm>
        </p:spPr>
        <p:txBody>
          <a:bodyPr>
            <a:normAutofit/>
          </a:bodyPr>
          <a:lstStyle/>
          <a:p>
            <a:r>
              <a:rPr lang="en-US" dirty="0" smtClean="0"/>
              <a:t>May Weekly Provider </a:t>
            </a:r>
            <a:r>
              <a:rPr lang="en-US" dirty="0"/>
              <a:t>Support Call</a:t>
            </a:r>
          </a:p>
        </p:txBody>
      </p:sp>
    </p:spTree>
    <p:extLst>
      <p:ext uri="{BB962C8B-B14F-4D97-AF65-F5344CB8AC3E}">
        <p14:creationId xmlns:p14="http://schemas.microsoft.com/office/powerpoint/2010/main" val="34457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852" y="3605885"/>
            <a:ext cx="5694588" cy="366783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fi-FI" sz="2400" dirty="0"/>
              <a:t>888-502-4189 | </a:t>
            </a:r>
            <a:r>
              <a:rPr lang="fi-FI" sz="2400" dirty="0" smtClean="0"/>
              <a:t>888-502-4185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08851" y="4336341"/>
            <a:ext cx="9790520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 smtClean="0"/>
              <a:t>www.northeasthealthpartners.org</a:t>
            </a:r>
            <a:r>
              <a:rPr lang="en-US" sz="2400" dirty="0"/>
              <a:t> | </a:t>
            </a:r>
            <a:r>
              <a:rPr lang="en-US" sz="2400" dirty="0" smtClean="0"/>
              <a:t>www.healthcoloradorae.com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08849" y="5161802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northeasthealthpartners@beaconhealthoptions.com</a:t>
            </a:r>
          </a:p>
        </p:txBody>
      </p:sp>
      <p:sp>
        <p:nvSpPr>
          <p:cNvPr id="8" name="Internet">
            <a:extLst>
              <a:ext uri="{FF2B5EF4-FFF2-40B4-BE49-F238E27FC236}">
                <a16:creationId xmlns:a16="http://schemas.microsoft.com/office/drawing/2014/main" id="{BA80AB10-3110-D34C-86A7-D299C9C175BE}"/>
              </a:ext>
            </a:extLst>
          </p:cNvPr>
          <p:cNvSpPr/>
          <p:nvPr/>
        </p:nvSpPr>
        <p:spPr>
          <a:xfrm>
            <a:off x="894182" y="4366893"/>
            <a:ext cx="283464" cy="283416"/>
          </a:xfrm>
          <a:custGeom>
            <a:avLst/>
            <a:gdLst>
              <a:gd name="connsiteX0" fmla="*/ 123727 w 456913"/>
              <a:gd name="connsiteY0" fmla="*/ 366360 h 456836"/>
              <a:gd name="connsiteX1" fmla="*/ 94798 w 456913"/>
              <a:gd name="connsiteY1" fmla="*/ 377711 h 456836"/>
              <a:gd name="connsiteX2" fmla="*/ 94715 w 456913"/>
              <a:gd name="connsiteY2" fmla="*/ 377794 h 456836"/>
              <a:gd name="connsiteX3" fmla="*/ 151120 w 456913"/>
              <a:gd name="connsiteY3" fmla="*/ 413424 h 456836"/>
              <a:gd name="connsiteX4" fmla="*/ 123727 w 456913"/>
              <a:gd name="connsiteY4" fmla="*/ 366360 h 456836"/>
              <a:gd name="connsiteX5" fmla="*/ 214788 w 456913"/>
              <a:gd name="connsiteY5" fmla="*/ 349136 h 456836"/>
              <a:gd name="connsiteX6" fmla="*/ 150829 w 456913"/>
              <a:gd name="connsiteY6" fmla="*/ 358246 h 456836"/>
              <a:gd name="connsiteX7" fmla="*/ 150664 w 456913"/>
              <a:gd name="connsiteY7" fmla="*/ 358246 h 456836"/>
              <a:gd name="connsiteX8" fmla="*/ 214788 w 456913"/>
              <a:gd name="connsiteY8" fmla="*/ 427037 h 456836"/>
              <a:gd name="connsiteX9" fmla="*/ 405087 w 456913"/>
              <a:gd name="connsiteY9" fmla="*/ 333074 h 456836"/>
              <a:gd name="connsiteX10" fmla="*/ 319131 w 456913"/>
              <a:gd name="connsiteY10" fmla="*/ 363103 h 456836"/>
              <a:gd name="connsiteX11" fmla="*/ 319131 w 456913"/>
              <a:gd name="connsiteY11" fmla="*/ 363663 h 456836"/>
              <a:gd name="connsiteX12" fmla="*/ 361155 w 456913"/>
              <a:gd name="connsiteY12" fmla="*/ 376279 h 456836"/>
              <a:gd name="connsiteX13" fmla="*/ 362296 w 456913"/>
              <a:gd name="connsiteY13" fmla="*/ 377421 h 456836"/>
              <a:gd name="connsiteX14" fmla="*/ 374893 w 456913"/>
              <a:gd name="connsiteY14" fmla="*/ 419567 h 456836"/>
              <a:gd name="connsiteX15" fmla="*/ 374893 w 456913"/>
              <a:gd name="connsiteY15" fmla="*/ 419505 h 456836"/>
              <a:gd name="connsiteX16" fmla="*/ 375474 w 456913"/>
              <a:gd name="connsiteY16" fmla="*/ 419588 h 456836"/>
              <a:gd name="connsiteX17" fmla="*/ 405648 w 456913"/>
              <a:gd name="connsiteY17" fmla="*/ 333634 h 456836"/>
              <a:gd name="connsiteX18" fmla="*/ 405087 w 456913"/>
              <a:gd name="connsiteY18" fmla="*/ 333074 h 456836"/>
              <a:gd name="connsiteX19" fmla="*/ 369684 w 456913"/>
              <a:gd name="connsiteY19" fmla="*/ 282337 h 456836"/>
              <a:gd name="connsiteX20" fmla="*/ 369725 w 456913"/>
              <a:gd name="connsiteY20" fmla="*/ 282337 h 456836"/>
              <a:gd name="connsiteX21" fmla="*/ 456429 w 456913"/>
              <a:gd name="connsiteY21" fmla="*/ 369079 h 456836"/>
              <a:gd name="connsiteX22" fmla="*/ 369684 w 456913"/>
              <a:gd name="connsiteY22" fmla="*/ 455820 h 456836"/>
              <a:gd name="connsiteX23" fmla="*/ 282939 w 456913"/>
              <a:gd name="connsiteY23" fmla="*/ 369079 h 456836"/>
              <a:gd name="connsiteX24" fmla="*/ 369684 w 456913"/>
              <a:gd name="connsiteY24" fmla="*/ 282337 h 456836"/>
              <a:gd name="connsiteX25" fmla="*/ 28370 w 456913"/>
              <a:gd name="connsiteY25" fmla="*/ 242246 h 456836"/>
              <a:gd name="connsiteX26" fmla="*/ 74440 w 456913"/>
              <a:gd name="connsiteY26" fmla="*/ 356731 h 456836"/>
              <a:gd name="connsiteX27" fmla="*/ 114036 w 456913"/>
              <a:gd name="connsiteY27" fmla="*/ 340296 h 456836"/>
              <a:gd name="connsiteX28" fmla="*/ 97994 w 456913"/>
              <a:gd name="connsiteY28" fmla="*/ 242246 h 456836"/>
              <a:gd name="connsiteX29" fmla="*/ 28391 w 456913"/>
              <a:gd name="connsiteY29" fmla="*/ 242246 h 456836"/>
              <a:gd name="connsiteX30" fmla="*/ 125678 w 456913"/>
              <a:gd name="connsiteY30" fmla="*/ 242245 h 456836"/>
              <a:gd name="connsiteX31" fmla="*/ 140827 w 456913"/>
              <a:gd name="connsiteY31" fmla="*/ 332244 h 456836"/>
              <a:gd name="connsiteX32" fmla="*/ 214622 w 456913"/>
              <a:gd name="connsiteY32" fmla="*/ 321391 h 456836"/>
              <a:gd name="connsiteX33" fmla="*/ 214622 w 456913"/>
              <a:gd name="connsiteY33" fmla="*/ 242246 h 456836"/>
              <a:gd name="connsiteX34" fmla="*/ 140785 w 456913"/>
              <a:gd name="connsiteY34" fmla="*/ 124543 h 456836"/>
              <a:gd name="connsiteX35" fmla="*/ 125678 w 456913"/>
              <a:gd name="connsiteY35" fmla="*/ 214563 h 456836"/>
              <a:gd name="connsiteX36" fmla="*/ 214601 w 456913"/>
              <a:gd name="connsiteY36" fmla="*/ 214563 h 456836"/>
              <a:gd name="connsiteX37" fmla="*/ 214601 w 456913"/>
              <a:gd name="connsiteY37" fmla="*/ 135417 h 456836"/>
              <a:gd name="connsiteX38" fmla="*/ 140785 w 456913"/>
              <a:gd name="connsiteY38" fmla="*/ 124543 h 456836"/>
              <a:gd name="connsiteX39" fmla="*/ 316288 w 456913"/>
              <a:gd name="connsiteY39" fmla="*/ 124523 h 456836"/>
              <a:gd name="connsiteX40" fmla="*/ 242472 w 456913"/>
              <a:gd name="connsiteY40" fmla="*/ 135417 h 456836"/>
              <a:gd name="connsiteX41" fmla="*/ 242472 w 456913"/>
              <a:gd name="connsiteY41" fmla="*/ 214563 h 456836"/>
              <a:gd name="connsiteX42" fmla="*/ 331416 w 456913"/>
              <a:gd name="connsiteY42" fmla="*/ 214563 h 456836"/>
              <a:gd name="connsiteX43" fmla="*/ 316288 w 456913"/>
              <a:gd name="connsiteY43" fmla="*/ 124523 h 456836"/>
              <a:gd name="connsiteX44" fmla="*/ 74399 w 456913"/>
              <a:gd name="connsiteY44" fmla="*/ 100098 h 456836"/>
              <a:gd name="connsiteX45" fmla="*/ 28370 w 456913"/>
              <a:gd name="connsiteY45" fmla="*/ 214584 h 456836"/>
              <a:gd name="connsiteX46" fmla="*/ 97994 w 456913"/>
              <a:gd name="connsiteY46" fmla="*/ 214584 h 456836"/>
              <a:gd name="connsiteX47" fmla="*/ 114015 w 456913"/>
              <a:gd name="connsiteY47" fmla="*/ 116534 h 456836"/>
              <a:gd name="connsiteX48" fmla="*/ 74419 w 456913"/>
              <a:gd name="connsiteY48" fmla="*/ 100098 h 456836"/>
              <a:gd name="connsiteX49" fmla="*/ 382488 w 456913"/>
              <a:gd name="connsiteY49" fmla="*/ 100056 h 456836"/>
              <a:gd name="connsiteX50" fmla="*/ 342892 w 456913"/>
              <a:gd name="connsiteY50" fmla="*/ 116471 h 456836"/>
              <a:gd name="connsiteX51" fmla="*/ 358955 w 456913"/>
              <a:gd name="connsiteY51" fmla="*/ 214563 h 456836"/>
              <a:gd name="connsiteX52" fmla="*/ 428537 w 456913"/>
              <a:gd name="connsiteY52" fmla="*/ 214563 h 456836"/>
              <a:gd name="connsiteX53" fmla="*/ 382488 w 456913"/>
              <a:gd name="connsiteY53" fmla="*/ 100056 h 456836"/>
              <a:gd name="connsiteX54" fmla="*/ 305974 w 456913"/>
              <a:gd name="connsiteY54" fmla="*/ 43364 h 456836"/>
              <a:gd name="connsiteX55" fmla="*/ 333388 w 456913"/>
              <a:gd name="connsiteY55" fmla="*/ 90407 h 456836"/>
              <a:gd name="connsiteX56" fmla="*/ 362296 w 456913"/>
              <a:gd name="connsiteY56" fmla="*/ 79036 h 456836"/>
              <a:gd name="connsiteX57" fmla="*/ 362192 w 456913"/>
              <a:gd name="connsiteY57" fmla="*/ 78973 h 456836"/>
              <a:gd name="connsiteX58" fmla="*/ 305974 w 456913"/>
              <a:gd name="connsiteY58" fmla="*/ 43364 h 456836"/>
              <a:gd name="connsiteX59" fmla="*/ 151016 w 456913"/>
              <a:gd name="connsiteY59" fmla="*/ 43364 h 456836"/>
              <a:gd name="connsiteX60" fmla="*/ 94715 w 456913"/>
              <a:gd name="connsiteY60" fmla="*/ 79056 h 456836"/>
              <a:gd name="connsiteX61" fmla="*/ 123623 w 456913"/>
              <a:gd name="connsiteY61" fmla="*/ 90407 h 456836"/>
              <a:gd name="connsiteX62" fmla="*/ 151037 w 456913"/>
              <a:gd name="connsiteY62" fmla="*/ 43364 h 456836"/>
              <a:gd name="connsiteX63" fmla="*/ 242389 w 456913"/>
              <a:gd name="connsiteY63" fmla="*/ 29730 h 456836"/>
              <a:gd name="connsiteX64" fmla="*/ 242389 w 456913"/>
              <a:gd name="connsiteY64" fmla="*/ 107631 h 456836"/>
              <a:gd name="connsiteX65" fmla="*/ 306348 w 456913"/>
              <a:gd name="connsiteY65" fmla="*/ 98500 h 456836"/>
              <a:gd name="connsiteX66" fmla="*/ 242389 w 456913"/>
              <a:gd name="connsiteY66" fmla="*/ 29730 h 456836"/>
              <a:gd name="connsiteX67" fmla="*/ 214601 w 456913"/>
              <a:gd name="connsiteY67" fmla="*/ 29730 h 456836"/>
              <a:gd name="connsiteX68" fmla="*/ 150663 w 456913"/>
              <a:gd name="connsiteY68" fmla="*/ 98563 h 456836"/>
              <a:gd name="connsiteX69" fmla="*/ 214622 w 456913"/>
              <a:gd name="connsiteY69" fmla="*/ 107631 h 456836"/>
              <a:gd name="connsiteX70" fmla="*/ 214622 w 456913"/>
              <a:gd name="connsiteY70" fmla="*/ 29730 h 456836"/>
              <a:gd name="connsiteX71" fmla="*/ 241637 w 456913"/>
              <a:gd name="connsiteY71" fmla="*/ 392 h 456836"/>
              <a:gd name="connsiteX72" fmla="*/ 287309 w 456913"/>
              <a:gd name="connsiteY72" fmla="*/ 7769 h 456836"/>
              <a:gd name="connsiteX73" fmla="*/ 449144 w 456913"/>
              <a:gd name="connsiteY73" fmla="*/ 287297 h 456836"/>
              <a:gd name="connsiteX74" fmla="*/ 424927 w 456913"/>
              <a:gd name="connsiteY74" fmla="*/ 269305 h 456836"/>
              <a:gd name="connsiteX75" fmla="*/ 428641 w 456913"/>
              <a:gd name="connsiteY75" fmla="*/ 242328 h 456836"/>
              <a:gd name="connsiteX76" fmla="*/ 359058 w 456913"/>
              <a:gd name="connsiteY76" fmla="*/ 242328 h 456836"/>
              <a:gd name="connsiteX77" fmla="*/ 358415 w 456913"/>
              <a:gd name="connsiteY77" fmla="*/ 255547 h 456836"/>
              <a:gd name="connsiteX78" fmla="*/ 330047 w 456913"/>
              <a:gd name="connsiteY78" fmla="*/ 262125 h 456836"/>
              <a:gd name="connsiteX79" fmla="*/ 331333 w 456913"/>
              <a:gd name="connsiteY79" fmla="*/ 242308 h 456836"/>
              <a:gd name="connsiteX80" fmla="*/ 242389 w 456913"/>
              <a:gd name="connsiteY80" fmla="*/ 242308 h 456836"/>
              <a:gd name="connsiteX81" fmla="*/ 242389 w 456913"/>
              <a:gd name="connsiteY81" fmla="*/ 321433 h 456836"/>
              <a:gd name="connsiteX82" fmla="*/ 265216 w 456913"/>
              <a:gd name="connsiteY82" fmla="*/ 323176 h 456836"/>
              <a:gd name="connsiteX83" fmla="*/ 257144 w 456913"/>
              <a:gd name="connsiteY83" fmla="*/ 350153 h 456836"/>
              <a:gd name="connsiteX84" fmla="*/ 242327 w 456913"/>
              <a:gd name="connsiteY84" fmla="*/ 349157 h 456836"/>
              <a:gd name="connsiteX85" fmla="*/ 242327 w 456913"/>
              <a:gd name="connsiteY85" fmla="*/ 427037 h 456836"/>
              <a:gd name="connsiteX86" fmla="*/ 265362 w 456913"/>
              <a:gd name="connsiteY86" fmla="*/ 415333 h 456836"/>
              <a:gd name="connsiteX87" fmla="*/ 288189 w 456913"/>
              <a:gd name="connsiteY87" fmla="*/ 448888 h 456836"/>
              <a:gd name="connsiteX88" fmla="*/ 169604 w 456913"/>
              <a:gd name="connsiteY88" fmla="*/ 449124 h 456836"/>
              <a:gd name="connsiteX89" fmla="*/ 7769 w 456913"/>
              <a:gd name="connsiteY89" fmla="*/ 169597 h 456836"/>
              <a:gd name="connsiteX90" fmla="*/ 241637 w 456913"/>
              <a:gd name="connsiteY90" fmla="*/ 392 h 45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456913" h="456836">
                <a:moveTo>
                  <a:pt x="123727" y="366360"/>
                </a:moveTo>
                <a:cubicBezTo>
                  <a:pt x="113911" y="369742"/>
                  <a:pt x="104220" y="373560"/>
                  <a:pt x="94798" y="377711"/>
                </a:cubicBezTo>
                <a:lnTo>
                  <a:pt x="94715" y="377794"/>
                </a:lnTo>
                <a:cubicBezTo>
                  <a:pt x="111389" y="392745"/>
                  <a:pt x="130456" y="404790"/>
                  <a:pt x="151120" y="413424"/>
                </a:cubicBezTo>
                <a:cubicBezTo>
                  <a:pt x="139964" y="399005"/>
                  <a:pt x="130753" y="383181"/>
                  <a:pt x="123727" y="366360"/>
                </a:cubicBezTo>
                <a:close/>
                <a:moveTo>
                  <a:pt x="214788" y="349136"/>
                </a:moveTo>
                <a:cubicBezTo>
                  <a:pt x="193221" y="350063"/>
                  <a:pt x="171798" y="353114"/>
                  <a:pt x="150829" y="358246"/>
                </a:cubicBezTo>
                <a:lnTo>
                  <a:pt x="150664" y="358246"/>
                </a:lnTo>
                <a:cubicBezTo>
                  <a:pt x="166830" y="394685"/>
                  <a:pt x="189450" y="420106"/>
                  <a:pt x="214788" y="427037"/>
                </a:cubicBezTo>
                <a:close/>
                <a:moveTo>
                  <a:pt x="405087" y="333074"/>
                </a:moveTo>
                <a:lnTo>
                  <a:pt x="319131" y="363103"/>
                </a:lnTo>
                <a:cubicBezTo>
                  <a:pt x="318633" y="363269"/>
                  <a:pt x="318633" y="363518"/>
                  <a:pt x="319131" y="363663"/>
                </a:cubicBezTo>
                <a:lnTo>
                  <a:pt x="361155" y="376279"/>
                </a:lnTo>
                <a:cubicBezTo>
                  <a:pt x="361687" y="376470"/>
                  <a:pt x="362105" y="376889"/>
                  <a:pt x="362296" y="377421"/>
                </a:cubicBezTo>
                <a:lnTo>
                  <a:pt x="374893" y="419567"/>
                </a:lnTo>
                <a:lnTo>
                  <a:pt x="374893" y="419505"/>
                </a:lnTo>
                <a:cubicBezTo>
                  <a:pt x="375038" y="419982"/>
                  <a:pt x="375287" y="420003"/>
                  <a:pt x="375474" y="419588"/>
                </a:cubicBezTo>
                <a:lnTo>
                  <a:pt x="405648" y="333634"/>
                </a:lnTo>
                <a:cubicBezTo>
                  <a:pt x="405814" y="333074"/>
                  <a:pt x="405544" y="332908"/>
                  <a:pt x="405087" y="333074"/>
                </a:cubicBezTo>
                <a:close/>
                <a:moveTo>
                  <a:pt x="369684" y="282337"/>
                </a:moveTo>
                <a:cubicBezTo>
                  <a:pt x="369698" y="282337"/>
                  <a:pt x="369712" y="282337"/>
                  <a:pt x="369725" y="282337"/>
                </a:cubicBezTo>
                <a:cubicBezTo>
                  <a:pt x="417622" y="282349"/>
                  <a:pt x="456440" y="321184"/>
                  <a:pt x="456429" y="369079"/>
                </a:cubicBezTo>
                <a:cubicBezTo>
                  <a:pt x="456429" y="416985"/>
                  <a:pt x="417592" y="455820"/>
                  <a:pt x="369684" y="455820"/>
                </a:cubicBezTo>
                <a:cubicBezTo>
                  <a:pt x="321776" y="455820"/>
                  <a:pt x="282939" y="416985"/>
                  <a:pt x="282939" y="369079"/>
                </a:cubicBezTo>
                <a:cubicBezTo>
                  <a:pt x="282939" y="321172"/>
                  <a:pt x="321776" y="282337"/>
                  <a:pt x="369684" y="282337"/>
                </a:cubicBezTo>
                <a:close/>
                <a:moveTo>
                  <a:pt x="28370" y="242246"/>
                </a:moveTo>
                <a:cubicBezTo>
                  <a:pt x="31242" y="284317"/>
                  <a:pt x="47371" y="324396"/>
                  <a:pt x="74440" y="356731"/>
                </a:cubicBezTo>
                <a:cubicBezTo>
                  <a:pt x="87281" y="350429"/>
                  <a:pt x="100506" y="344940"/>
                  <a:pt x="114036" y="340296"/>
                </a:cubicBezTo>
                <a:cubicBezTo>
                  <a:pt x="104268" y="308491"/>
                  <a:pt x="98871" y="275505"/>
                  <a:pt x="97994" y="242246"/>
                </a:cubicBezTo>
                <a:lnTo>
                  <a:pt x="28391" y="242246"/>
                </a:lnTo>
                <a:close/>
                <a:moveTo>
                  <a:pt x="125678" y="242245"/>
                </a:moveTo>
                <a:cubicBezTo>
                  <a:pt x="126651" y="272790"/>
                  <a:pt x="131747" y="303064"/>
                  <a:pt x="140827" y="332244"/>
                </a:cubicBezTo>
                <a:cubicBezTo>
                  <a:pt x="164971" y="326023"/>
                  <a:pt x="189709" y="322385"/>
                  <a:pt x="214622" y="321391"/>
                </a:cubicBezTo>
                <a:lnTo>
                  <a:pt x="214622" y="242246"/>
                </a:lnTo>
                <a:close/>
                <a:moveTo>
                  <a:pt x="140785" y="124543"/>
                </a:moveTo>
                <a:cubicBezTo>
                  <a:pt x="131740" y="153738"/>
                  <a:pt x="126659" y="184015"/>
                  <a:pt x="125678" y="214563"/>
                </a:cubicBezTo>
                <a:lnTo>
                  <a:pt x="214601" y="214563"/>
                </a:lnTo>
                <a:lnTo>
                  <a:pt x="214601" y="135417"/>
                </a:lnTo>
                <a:cubicBezTo>
                  <a:pt x="189680" y="134422"/>
                  <a:pt x="164935" y="130777"/>
                  <a:pt x="140785" y="124543"/>
                </a:cubicBezTo>
                <a:close/>
                <a:moveTo>
                  <a:pt x="316288" y="124523"/>
                </a:moveTo>
                <a:cubicBezTo>
                  <a:pt x="292138" y="130757"/>
                  <a:pt x="267394" y="134409"/>
                  <a:pt x="242472" y="135417"/>
                </a:cubicBezTo>
                <a:lnTo>
                  <a:pt x="242472" y="214563"/>
                </a:lnTo>
                <a:lnTo>
                  <a:pt x="331416" y="214563"/>
                </a:lnTo>
                <a:cubicBezTo>
                  <a:pt x="330449" y="184005"/>
                  <a:pt x="325360" y="153718"/>
                  <a:pt x="316288" y="124523"/>
                </a:cubicBezTo>
                <a:close/>
                <a:moveTo>
                  <a:pt x="74399" y="100098"/>
                </a:moveTo>
                <a:cubicBezTo>
                  <a:pt x="47347" y="132440"/>
                  <a:pt x="31233" y="172518"/>
                  <a:pt x="28370" y="214584"/>
                </a:cubicBezTo>
                <a:lnTo>
                  <a:pt x="97994" y="214584"/>
                </a:lnTo>
                <a:cubicBezTo>
                  <a:pt x="98861" y="181325"/>
                  <a:pt x="104251" y="148339"/>
                  <a:pt x="114015" y="116534"/>
                </a:cubicBezTo>
                <a:cubicBezTo>
                  <a:pt x="100495" y="111863"/>
                  <a:pt x="87272" y="106374"/>
                  <a:pt x="74419" y="100098"/>
                </a:cubicBezTo>
                <a:close/>
                <a:moveTo>
                  <a:pt x="382488" y="100056"/>
                </a:moveTo>
                <a:cubicBezTo>
                  <a:pt x="369648" y="106356"/>
                  <a:pt x="356423" y="111838"/>
                  <a:pt x="342892" y="116471"/>
                </a:cubicBezTo>
                <a:cubicBezTo>
                  <a:pt x="352660" y="148291"/>
                  <a:pt x="358064" y="181289"/>
                  <a:pt x="358955" y="214563"/>
                </a:cubicBezTo>
                <a:lnTo>
                  <a:pt x="428537" y="214563"/>
                </a:lnTo>
                <a:cubicBezTo>
                  <a:pt x="425650" y="172493"/>
                  <a:pt x="409532" y="132413"/>
                  <a:pt x="382488" y="100056"/>
                </a:cubicBezTo>
                <a:close/>
                <a:moveTo>
                  <a:pt x="305974" y="43364"/>
                </a:moveTo>
                <a:cubicBezTo>
                  <a:pt x="317133" y="57777"/>
                  <a:pt x="326350" y="73593"/>
                  <a:pt x="333388" y="90407"/>
                </a:cubicBezTo>
                <a:cubicBezTo>
                  <a:pt x="343183" y="87046"/>
                  <a:pt x="352874" y="83352"/>
                  <a:pt x="362296" y="79036"/>
                </a:cubicBezTo>
                <a:lnTo>
                  <a:pt x="362192" y="78973"/>
                </a:lnTo>
                <a:cubicBezTo>
                  <a:pt x="345561" y="64063"/>
                  <a:pt x="326561" y="52029"/>
                  <a:pt x="305974" y="43364"/>
                </a:cubicBezTo>
                <a:close/>
                <a:moveTo>
                  <a:pt x="151016" y="43364"/>
                </a:moveTo>
                <a:cubicBezTo>
                  <a:pt x="130393" y="52045"/>
                  <a:pt x="111365" y="64108"/>
                  <a:pt x="94715" y="79056"/>
                </a:cubicBezTo>
                <a:cubicBezTo>
                  <a:pt x="104137" y="83352"/>
                  <a:pt x="113828" y="87046"/>
                  <a:pt x="123623" y="90407"/>
                </a:cubicBezTo>
                <a:cubicBezTo>
                  <a:pt x="130661" y="73593"/>
                  <a:pt x="139878" y="57777"/>
                  <a:pt x="151037" y="43364"/>
                </a:cubicBezTo>
                <a:close/>
                <a:moveTo>
                  <a:pt x="242389" y="29730"/>
                </a:moveTo>
                <a:lnTo>
                  <a:pt x="242389" y="107631"/>
                </a:lnTo>
                <a:cubicBezTo>
                  <a:pt x="263961" y="106739"/>
                  <a:pt x="285388" y="103680"/>
                  <a:pt x="306348" y="98500"/>
                </a:cubicBezTo>
                <a:cubicBezTo>
                  <a:pt x="290119" y="62102"/>
                  <a:pt x="267582" y="36661"/>
                  <a:pt x="242389" y="29730"/>
                </a:cubicBezTo>
                <a:close/>
                <a:moveTo>
                  <a:pt x="214601" y="29730"/>
                </a:moveTo>
                <a:cubicBezTo>
                  <a:pt x="189408" y="36661"/>
                  <a:pt x="166788" y="62102"/>
                  <a:pt x="150663" y="98563"/>
                </a:cubicBezTo>
                <a:cubicBezTo>
                  <a:pt x="171631" y="103691"/>
                  <a:pt x="193055" y="106728"/>
                  <a:pt x="214622" y="107631"/>
                </a:cubicBezTo>
                <a:lnTo>
                  <a:pt x="214622" y="29730"/>
                </a:lnTo>
                <a:close/>
                <a:moveTo>
                  <a:pt x="241637" y="392"/>
                </a:moveTo>
                <a:cubicBezTo>
                  <a:pt x="256787" y="1283"/>
                  <a:pt x="272074" y="3706"/>
                  <a:pt x="287309" y="7769"/>
                </a:cubicBezTo>
                <a:cubicBezTo>
                  <a:pt x="409192" y="40271"/>
                  <a:pt x="481648" y="165420"/>
                  <a:pt x="449144" y="287297"/>
                </a:cubicBezTo>
                <a:cubicBezTo>
                  <a:pt x="441900" y="280258"/>
                  <a:pt x="433757" y="274209"/>
                  <a:pt x="424927" y="269305"/>
                </a:cubicBezTo>
                <a:cubicBezTo>
                  <a:pt x="426772" y="260407"/>
                  <a:pt x="428013" y="251394"/>
                  <a:pt x="428641" y="242328"/>
                </a:cubicBezTo>
                <a:lnTo>
                  <a:pt x="359058" y="242328"/>
                </a:lnTo>
                <a:cubicBezTo>
                  <a:pt x="358913" y="246769"/>
                  <a:pt x="358706" y="251189"/>
                  <a:pt x="358415" y="255547"/>
                </a:cubicBezTo>
                <a:cubicBezTo>
                  <a:pt x="348715" y="256508"/>
                  <a:pt x="339180" y="258719"/>
                  <a:pt x="330047" y="262125"/>
                </a:cubicBezTo>
                <a:cubicBezTo>
                  <a:pt x="330628" y="255609"/>
                  <a:pt x="331084" y="249010"/>
                  <a:pt x="331333" y="242308"/>
                </a:cubicBezTo>
                <a:lnTo>
                  <a:pt x="242389" y="242308"/>
                </a:lnTo>
                <a:lnTo>
                  <a:pt x="242389" y="321433"/>
                </a:lnTo>
                <a:cubicBezTo>
                  <a:pt x="249984" y="321723"/>
                  <a:pt x="257621" y="322388"/>
                  <a:pt x="265216" y="323176"/>
                </a:cubicBezTo>
                <a:cubicBezTo>
                  <a:pt x="261415" y="331798"/>
                  <a:pt x="258704" y="340860"/>
                  <a:pt x="257144" y="350153"/>
                </a:cubicBezTo>
                <a:cubicBezTo>
                  <a:pt x="252205" y="349717"/>
                  <a:pt x="247266" y="349364"/>
                  <a:pt x="242327" y="349157"/>
                </a:cubicBezTo>
                <a:lnTo>
                  <a:pt x="242327" y="427037"/>
                </a:lnTo>
                <a:cubicBezTo>
                  <a:pt x="250689" y="424659"/>
                  <a:pt x="258511" y="420685"/>
                  <a:pt x="265362" y="415333"/>
                </a:cubicBezTo>
                <a:cubicBezTo>
                  <a:pt x="270905" y="427792"/>
                  <a:pt x="278637" y="439156"/>
                  <a:pt x="288189" y="448888"/>
                </a:cubicBezTo>
                <a:cubicBezTo>
                  <a:pt x="249371" y="459405"/>
                  <a:pt x="208464" y="459487"/>
                  <a:pt x="169604" y="449124"/>
                </a:cubicBezTo>
                <a:cubicBezTo>
                  <a:pt x="47722" y="416623"/>
                  <a:pt x="-24734" y="291474"/>
                  <a:pt x="7769" y="169597"/>
                </a:cubicBezTo>
                <a:cubicBezTo>
                  <a:pt x="36210" y="62955"/>
                  <a:pt x="135586" y="-5848"/>
                  <a:pt x="241637" y="392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Email">
            <a:extLst>
              <a:ext uri="{FF2B5EF4-FFF2-40B4-BE49-F238E27FC236}">
                <a16:creationId xmlns:a16="http://schemas.microsoft.com/office/drawing/2014/main" id="{A09D437F-EF5F-3545-92AC-0E3E65CEC397}"/>
              </a:ext>
            </a:extLst>
          </p:cNvPr>
          <p:cNvSpPr/>
          <p:nvPr/>
        </p:nvSpPr>
        <p:spPr>
          <a:xfrm>
            <a:off x="882604" y="5269018"/>
            <a:ext cx="302254" cy="211708"/>
          </a:xfrm>
          <a:custGeom>
            <a:avLst/>
            <a:gdLst>
              <a:gd name="connsiteX0" fmla="*/ 163010 w 414923"/>
              <a:gd name="connsiteY0" fmla="*/ 168481 h 290624"/>
              <a:gd name="connsiteX1" fmla="*/ 168654 w 414923"/>
              <a:gd name="connsiteY1" fmla="*/ 168689 h 290624"/>
              <a:gd name="connsiteX2" fmla="*/ 204411 w 414923"/>
              <a:gd name="connsiteY2" fmla="*/ 204859 h 290624"/>
              <a:gd name="connsiteX3" fmla="*/ 204414 w 414923"/>
              <a:gd name="connsiteY3" fmla="*/ 204862 h 290624"/>
              <a:gd name="connsiteX4" fmla="*/ 210284 w 414923"/>
              <a:gd name="connsiteY4" fmla="*/ 204859 h 290624"/>
              <a:gd name="connsiteX5" fmla="*/ 246268 w 414923"/>
              <a:gd name="connsiteY5" fmla="*/ 168855 h 290624"/>
              <a:gd name="connsiteX6" fmla="*/ 251913 w 414923"/>
              <a:gd name="connsiteY6" fmla="*/ 168689 h 290624"/>
              <a:gd name="connsiteX7" fmla="*/ 385537 w 414923"/>
              <a:gd name="connsiteY7" fmla="*/ 283320 h 290624"/>
              <a:gd name="connsiteX8" fmla="*/ 386990 w 414923"/>
              <a:gd name="connsiteY8" fmla="*/ 286495 h 290624"/>
              <a:gd name="connsiteX9" fmla="*/ 382818 w 414923"/>
              <a:gd name="connsiteY9" fmla="*/ 290624 h 290624"/>
              <a:gd name="connsiteX10" fmla="*/ 32104 w 414923"/>
              <a:gd name="connsiteY10" fmla="*/ 290624 h 290624"/>
              <a:gd name="connsiteX11" fmla="*/ 28928 w 414923"/>
              <a:gd name="connsiteY11" fmla="*/ 289171 h 290624"/>
              <a:gd name="connsiteX12" fmla="*/ 29385 w 414923"/>
              <a:gd name="connsiteY12" fmla="*/ 283320 h 290624"/>
              <a:gd name="connsiteX13" fmla="*/ 6994 w 414923"/>
              <a:gd name="connsiteY13" fmla="*/ 26417 h 290624"/>
              <a:gd name="connsiteX14" fmla="*/ 141740 w 414923"/>
              <a:gd name="connsiteY14" fmla="*/ 142272 h 290624"/>
              <a:gd name="connsiteX15" fmla="*/ 142107 w 414923"/>
              <a:gd name="connsiteY15" fmla="*/ 142640 h 290624"/>
              <a:gd name="connsiteX16" fmla="*/ 141740 w 414923"/>
              <a:gd name="connsiteY16" fmla="*/ 148497 h 290624"/>
              <a:gd name="connsiteX17" fmla="*/ 6848 w 414923"/>
              <a:gd name="connsiteY17" fmla="*/ 264353 h 290624"/>
              <a:gd name="connsiteX18" fmla="*/ 4150 w 414923"/>
              <a:gd name="connsiteY18" fmla="*/ 265349 h 290624"/>
              <a:gd name="connsiteX19" fmla="*/ 0 w 414923"/>
              <a:gd name="connsiteY19" fmla="*/ 261199 h 290624"/>
              <a:gd name="connsiteX20" fmla="*/ 187 w 414923"/>
              <a:gd name="connsiteY20" fmla="*/ 29488 h 290624"/>
              <a:gd name="connsiteX21" fmla="*/ 1148 w 414923"/>
              <a:gd name="connsiteY21" fmla="*/ 26947 h 290624"/>
              <a:gd name="connsiteX22" fmla="*/ 6994 w 414923"/>
              <a:gd name="connsiteY22" fmla="*/ 26417 h 290624"/>
              <a:gd name="connsiteX23" fmla="*/ 410755 w 414923"/>
              <a:gd name="connsiteY23" fmla="*/ 25480 h 290624"/>
              <a:gd name="connsiteX24" fmla="*/ 414923 w 414923"/>
              <a:gd name="connsiteY24" fmla="*/ 29613 h 290624"/>
              <a:gd name="connsiteX25" fmla="*/ 414923 w 414923"/>
              <a:gd name="connsiteY25" fmla="*/ 260826 h 290624"/>
              <a:gd name="connsiteX26" fmla="*/ 413927 w 414923"/>
              <a:gd name="connsiteY26" fmla="*/ 263524 h 290624"/>
              <a:gd name="connsiteX27" fmla="*/ 408075 w 414923"/>
              <a:gd name="connsiteY27" fmla="*/ 263980 h 290624"/>
              <a:gd name="connsiteX28" fmla="*/ 273453 w 414923"/>
              <a:gd name="connsiteY28" fmla="*/ 148540 h 290624"/>
              <a:gd name="connsiteX29" fmla="*/ 273085 w 414923"/>
              <a:gd name="connsiteY29" fmla="*/ 148172 h 290624"/>
              <a:gd name="connsiteX30" fmla="*/ 273453 w 414923"/>
              <a:gd name="connsiteY30" fmla="*/ 142314 h 290624"/>
              <a:gd name="connsiteX31" fmla="*/ 408096 w 414923"/>
              <a:gd name="connsiteY31" fmla="*/ 26459 h 290624"/>
              <a:gd name="connsiteX32" fmla="*/ 408095 w 414923"/>
              <a:gd name="connsiteY32" fmla="*/ 26459 h 290624"/>
              <a:gd name="connsiteX33" fmla="*/ 410755 w 414923"/>
              <a:gd name="connsiteY33" fmla="*/ 25480 h 290624"/>
              <a:gd name="connsiteX34" fmla="*/ 383316 w 414923"/>
              <a:gd name="connsiteY34" fmla="*/ 0 h 290624"/>
              <a:gd name="connsiteX35" fmla="*/ 386444 w 414923"/>
              <a:gd name="connsiteY35" fmla="*/ 1405 h 290624"/>
              <a:gd name="connsiteX36" fmla="*/ 386076 w 414923"/>
              <a:gd name="connsiteY36" fmla="*/ 7263 h 290624"/>
              <a:gd name="connsiteX37" fmla="*/ 210054 w 414923"/>
              <a:gd name="connsiteY37" fmla="*/ 163604 h 290624"/>
              <a:gd name="connsiteX38" fmla="*/ 204534 w 414923"/>
              <a:gd name="connsiteY38" fmla="*/ 163604 h 290624"/>
              <a:gd name="connsiteX39" fmla="*/ 28907 w 414923"/>
              <a:gd name="connsiteY39" fmla="*/ 7388 h 290624"/>
              <a:gd name="connsiteX40" fmla="*/ 27502 w 414923"/>
              <a:gd name="connsiteY40" fmla="*/ 4260 h 290624"/>
              <a:gd name="connsiteX41" fmla="*/ 31667 w 414923"/>
              <a:gd name="connsiteY41" fmla="*/ 125 h 29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14923" h="290624">
                <a:moveTo>
                  <a:pt x="163010" y="168481"/>
                </a:moveTo>
                <a:cubicBezTo>
                  <a:pt x="164655" y="167062"/>
                  <a:pt x="167117" y="167153"/>
                  <a:pt x="168654" y="168689"/>
                </a:cubicBezTo>
                <a:cubicBezTo>
                  <a:pt x="176105" y="176201"/>
                  <a:pt x="196732" y="197077"/>
                  <a:pt x="204411" y="204859"/>
                </a:cubicBezTo>
                <a:cubicBezTo>
                  <a:pt x="204412" y="204860"/>
                  <a:pt x="204413" y="204861"/>
                  <a:pt x="204414" y="204862"/>
                </a:cubicBezTo>
                <a:cubicBezTo>
                  <a:pt x="206036" y="206482"/>
                  <a:pt x="208664" y="206481"/>
                  <a:pt x="210284" y="204859"/>
                </a:cubicBezTo>
                <a:cubicBezTo>
                  <a:pt x="218024" y="197118"/>
                  <a:pt x="238797" y="176305"/>
                  <a:pt x="246268" y="168855"/>
                </a:cubicBezTo>
                <a:cubicBezTo>
                  <a:pt x="247817" y="167331"/>
                  <a:pt x="250278" y="167259"/>
                  <a:pt x="251913" y="168689"/>
                </a:cubicBezTo>
                <a:lnTo>
                  <a:pt x="385537" y="283320"/>
                </a:lnTo>
                <a:cubicBezTo>
                  <a:pt x="386465" y="284113"/>
                  <a:pt x="386996" y="285275"/>
                  <a:pt x="386990" y="286495"/>
                </a:cubicBezTo>
                <a:cubicBezTo>
                  <a:pt x="386978" y="288787"/>
                  <a:pt x="385110" y="290636"/>
                  <a:pt x="382818" y="290624"/>
                </a:cubicBezTo>
                <a:lnTo>
                  <a:pt x="32104" y="290624"/>
                </a:lnTo>
                <a:cubicBezTo>
                  <a:pt x="30883" y="290630"/>
                  <a:pt x="29722" y="290099"/>
                  <a:pt x="28928" y="289171"/>
                </a:cubicBezTo>
                <a:cubicBezTo>
                  <a:pt x="27439" y="287429"/>
                  <a:pt x="27643" y="284809"/>
                  <a:pt x="29385" y="283320"/>
                </a:cubicBezTo>
                <a:close/>
                <a:moveTo>
                  <a:pt x="6994" y="26417"/>
                </a:moveTo>
                <a:lnTo>
                  <a:pt x="141740" y="142272"/>
                </a:lnTo>
                <a:cubicBezTo>
                  <a:pt x="141870" y="142387"/>
                  <a:pt x="141993" y="142510"/>
                  <a:pt x="142107" y="142640"/>
                </a:cubicBezTo>
                <a:cubicBezTo>
                  <a:pt x="143623" y="144359"/>
                  <a:pt x="143459" y="146981"/>
                  <a:pt x="141740" y="148497"/>
                </a:cubicBezTo>
                <a:lnTo>
                  <a:pt x="6848" y="264353"/>
                </a:lnTo>
                <a:cubicBezTo>
                  <a:pt x="6096" y="264996"/>
                  <a:pt x="5139" y="265349"/>
                  <a:pt x="4150" y="265349"/>
                </a:cubicBezTo>
                <a:cubicBezTo>
                  <a:pt x="1858" y="265349"/>
                  <a:pt x="0" y="263491"/>
                  <a:pt x="0" y="261199"/>
                </a:cubicBezTo>
                <a:lnTo>
                  <a:pt x="187" y="29488"/>
                </a:lnTo>
                <a:cubicBezTo>
                  <a:pt x="213" y="28557"/>
                  <a:pt x="552" y="27662"/>
                  <a:pt x="1148" y="26947"/>
                </a:cubicBezTo>
                <a:cubicBezTo>
                  <a:pt x="2616" y="25186"/>
                  <a:pt x="5233" y="24949"/>
                  <a:pt x="6994" y="26417"/>
                </a:cubicBezTo>
                <a:close/>
                <a:moveTo>
                  <a:pt x="410755" y="25480"/>
                </a:moveTo>
                <a:cubicBezTo>
                  <a:pt x="413047" y="25470"/>
                  <a:pt x="414913" y="27321"/>
                  <a:pt x="414923" y="29613"/>
                </a:cubicBezTo>
                <a:lnTo>
                  <a:pt x="414923" y="260826"/>
                </a:lnTo>
                <a:cubicBezTo>
                  <a:pt x="414923" y="261815"/>
                  <a:pt x="414570" y="262772"/>
                  <a:pt x="413927" y="263524"/>
                </a:cubicBezTo>
                <a:cubicBezTo>
                  <a:pt x="412437" y="265266"/>
                  <a:pt x="409817" y="265470"/>
                  <a:pt x="408075" y="263980"/>
                </a:cubicBezTo>
                <a:lnTo>
                  <a:pt x="273453" y="148540"/>
                </a:lnTo>
                <a:cubicBezTo>
                  <a:pt x="273323" y="148425"/>
                  <a:pt x="273200" y="148302"/>
                  <a:pt x="273085" y="148172"/>
                </a:cubicBezTo>
                <a:cubicBezTo>
                  <a:pt x="271570" y="146453"/>
                  <a:pt x="271734" y="143831"/>
                  <a:pt x="273453" y="142314"/>
                </a:cubicBezTo>
                <a:lnTo>
                  <a:pt x="408096" y="26459"/>
                </a:lnTo>
                <a:lnTo>
                  <a:pt x="408095" y="26459"/>
                </a:lnTo>
                <a:cubicBezTo>
                  <a:pt x="408839" y="25831"/>
                  <a:pt x="409781" y="25484"/>
                  <a:pt x="410755" y="25480"/>
                </a:cubicBezTo>
                <a:close/>
                <a:moveTo>
                  <a:pt x="383316" y="0"/>
                </a:moveTo>
                <a:cubicBezTo>
                  <a:pt x="384512" y="-4"/>
                  <a:pt x="385652" y="508"/>
                  <a:pt x="386444" y="1405"/>
                </a:cubicBezTo>
                <a:cubicBezTo>
                  <a:pt x="387959" y="3124"/>
                  <a:pt x="387795" y="5747"/>
                  <a:pt x="386076" y="7263"/>
                </a:cubicBezTo>
                <a:lnTo>
                  <a:pt x="210054" y="163604"/>
                </a:lnTo>
                <a:cubicBezTo>
                  <a:pt x="208481" y="165005"/>
                  <a:pt x="206107" y="165005"/>
                  <a:pt x="204534" y="163604"/>
                </a:cubicBezTo>
                <a:lnTo>
                  <a:pt x="28907" y="7388"/>
                </a:lnTo>
                <a:cubicBezTo>
                  <a:pt x="28010" y="6596"/>
                  <a:pt x="27498" y="5456"/>
                  <a:pt x="27502" y="4260"/>
                </a:cubicBezTo>
                <a:cubicBezTo>
                  <a:pt x="27510" y="1968"/>
                  <a:pt x="29375" y="117"/>
                  <a:pt x="31667" y="125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hone">
            <a:extLst>
              <a:ext uri="{FF2B5EF4-FFF2-40B4-BE49-F238E27FC236}">
                <a16:creationId xmlns:a16="http://schemas.microsoft.com/office/drawing/2014/main" id="{EE06E244-8DDB-1B4B-8A4C-F9B406C8AB6D}"/>
              </a:ext>
            </a:extLst>
          </p:cNvPr>
          <p:cNvSpPr/>
          <p:nvPr/>
        </p:nvSpPr>
        <p:spPr>
          <a:xfrm>
            <a:off x="896712" y="3646816"/>
            <a:ext cx="266590" cy="283416"/>
          </a:xfrm>
          <a:custGeom>
            <a:avLst/>
            <a:gdLst>
              <a:gd name="connsiteX0" fmla="*/ 394986 w 394294"/>
              <a:gd name="connsiteY0" fmla="*/ 348520 h 419178"/>
              <a:gd name="connsiteX1" fmla="*/ 383552 w 394294"/>
              <a:gd name="connsiteY1" fmla="*/ 323784 h 419178"/>
              <a:gd name="connsiteX2" fmla="*/ 284812 w 394294"/>
              <a:gd name="connsiteY2" fmla="*/ 272072 h 419178"/>
              <a:gd name="connsiteX3" fmla="*/ 235131 w 394294"/>
              <a:gd name="connsiteY3" fmla="*/ 302327 h 419178"/>
              <a:gd name="connsiteX4" fmla="*/ 155629 w 394294"/>
              <a:gd name="connsiteY4" fmla="*/ 245448 h 419178"/>
              <a:gd name="connsiteX5" fmla="*/ 108230 w 394294"/>
              <a:gd name="connsiteY5" fmla="*/ 160989 h 419178"/>
              <a:gd name="connsiteX6" fmla="*/ 144754 w 394294"/>
              <a:gd name="connsiteY6" fmla="*/ 116001 h 419178"/>
              <a:gd name="connsiteX7" fmla="*/ 107027 w 394294"/>
              <a:gd name="connsiteY7" fmla="*/ 16829 h 419178"/>
              <a:gd name="connsiteX8" fmla="*/ 78783 w 394294"/>
              <a:gd name="connsiteY8" fmla="*/ 0 h 419178"/>
              <a:gd name="connsiteX9" fmla="*/ 339 w 394294"/>
              <a:gd name="connsiteY9" fmla="*/ 62067 h 419178"/>
              <a:gd name="connsiteX10" fmla="*/ 88910 w 394294"/>
              <a:gd name="connsiteY10" fmla="*/ 283776 h 419178"/>
              <a:gd name="connsiteX11" fmla="*/ 321336 w 394294"/>
              <a:gd name="connsiteY11" fmla="*/ 420216 h 419178"/>
              <a:gd name="connsiteX12" fmla="*/ 385668 w 394294"/>
              <a:gd name="connsiteY12" fmla="*/ 381079 h 419178"/>
              <a:gd name="connsiteX13" fmla="*/ 394986 w 394294"/>
              <a:gd name="connsiteY13" fmla="*/ 348520 h 419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4294" h="419178">
                <a:moveTo>
                  <a:pt x="394986" y="348520"/>
                </a:moveTo>
                <a:cubicBezTo>
                  <a:pt x="395872" y="338823"/>
                  <a:pt x="391512" y="329392"/>
                  <a:pt x="383552" y="323784"/>
                </a:cubicBezTo>
                <a:cubicBezTo>
                  <a:pt x="359479" y="306893"/>
                  <a:pt x="304278" y="269831"/>
                  <a:pt x="284812" y="272072"/>
                </a:cubicBezTo>
                <a:cubicBezTo>
                  <a:pt x="259660" y="274832"/>
                  <a:pt x="250550" y="299049"/>
                  <a:pt x="235131" y="302327"/>
                </a:cubicBezTo>
                <a:cubicBezTo>
                  <a:pt x="219712" y="305606"/>
                  <a:pt x="177460" y="267340"/>
                  <a:pt x="155629" y="245448"/>
                </a:cubicBezTo>
                <a:cubicBezTo>
                  <a:pt x="138404" y="228162"/>
                  <a:pt x="102959" y="175681"/>
                  <a:pt x="108230" y="160989"/>
                </a:cubicBezTo>
                <a:cubicBezTo>
                  <a:pt x="113501" y="146298"/>
                  <a:pt x="138882" y="140238"/>
                  <a:pt x="144754" y="116001"/>
                </a:cubicBezTo>
                <a:cubicBezTo>
                  <a:pt x="149071" y="98113"/>
                  <a:pt x="121761" y="44118"/>
                  <a:pt x="107027" y="16829"/>
                </a:cubicBezTo>
                <a:cubicBezTo>
                  <a:pt x="101417" y="6459"/>
                  <a:pt x="90574" y="-2"/>
                  <a:pt x="78783" y="0"/>
                </a:cubicBezTo>
                <a:cubicBezTo>
                  <a:pt x="31592" y="0"/>
                  <a:pt x="3037" y="29529"/>
                  <a:pt x="339" y="62067"/>
                </a:cubicBezTo>
                <a:cubicBezTo>
                  <a:pt x="-4061" y="114983"/>
                  <a:pt x="34850" y="225506"/>
                  <a:pt x="88910" y="283776"/>
                </a:cubicBezTo>
                <a:cubicBezTo>
                  <a:pt x="180532" y="382552"/>
                  <a:pt x="267629" y="418037"/>
                  <a:pt x="321336" y="420216"/>
                </a:cubicBezTo>
                <a:cubicBezTo>
                  <a:pt x="354540" y="421565"/>
                  <a:pt x="375749" y="399465"/>
                  <a:pt x="385668" y="381079"/>
                </a:cubicBezTo>
                <a:cubicBezTo>
                  <a:pt x="390964" y="370976"/>
                  <a:pt x="394135" y="359895"/>
                  <a:pt x="394986" y="348520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4BF1144-7703-4947-BF11-91A15F14A385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C2ED0A2F-6677-F842-A982-C29F5CB8602E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F8C8012-F124-FC41-8CB1-E162AD1DDC5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Contact Us">
            <a:extLst>
              <a:ext uri="{FF2B5EF4-FFF2-40B4-BE49-F238E27FC236}">
                <a16:creationId xmlns:a16="http://schemas.microsoft.com/office/drawing/2014/main" id="{9D4C44DC-6313-DB46-8810-513710D01E92}"/>
              </a:ext>
            </a:extLst>
          </p:cNvPr>
          <p:cNvSpPr txBox="1"/>
          <p:nvPr/>
        </p:nvSpPr>
        <p:spPr>
          <a:xfrm>
            <a:off x="876018" y="2064039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7569" y="5726218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 healthcolorado@beaconhealthoptions.com</a:t>
            </a:r>
          </a:p>
        </p:txBody>
      </p:sp>
    </p:spTree>
    <p:extLst>
      <p:ext uri="{BB962C8B-B14F-4D97-AF65-F5344CB8AC3E}">
        <p14:creationId xmlns:p14="http://schemas.microsoft.com/office/powerpoint/2010/main" val="53409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4CFB9-7016-0D4B-98A4-64508A50A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09F32A7-C890-0542-BFC4-137FFFA3D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709566"/>
              </p:ext>
            </p:extLst>
          </p:nvPr>
        </p:nvGraphicFramePr>
        <p:xfrm>
          <a:off x="640079" y="1478280"/>
          <a:ext cx="9640389" cy="4008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6058">
                  <a:extLst>
                    <a:ext uri="{9D8B030D-6E8A-4147-A177-3AD203B41FA5}">
                      <a16:colId xmlns:a16="http://schemas.microsoft.com/office/drawing/2014/main" val="966958164"/>
                    </a:ext>
                  </a:extLst>
                </a:gridCol>
                <a:gridCol w="8194331">
                  <a:extLst>
                    <a:ext uri="{9D8B030D-6E8A-4147-A177-3AD203B41FA5}">
                      <a16:colId xmlns:a16="http://schemas.microsoft.com/office/drawing/2014/main" val="2767328110"/>
                    </a:ext>
                  </a:extLst>
                </a:gridCol>
              </a:tblGrid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>
                          <a:solidFill>
                            <a:schemeClr val="accent1"/>
                          </a:solidFill>
                        </a:rPr>
                        <a:t>01</a:t>
                      </a: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Welcome  &amp; Introductions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077063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 smtClean="0">
                          <a:solidFill>
                            <a:schemeClr val="accent1"/>
                          </a:solidFill>
                        </a:rPr>
                        <a:t>02</a:t>
                      </a:r>
                      <a:endParaRPr lang="en-US" sz="48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Recent Updates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1050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 smtClean="0">
                          <a:solidFill>
                            <a:schemeClr val="accent1"/>
                          </a:solidFill>
                        </a:rPr>
                        <a:t>03</a:t>
                      </a:r>
                      <a:endParaRPr lang="en-US" sz="48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COVID-19 – How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to Stay Updated &amp; Updates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6274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 smtClean="0">
                          <a:solidFill>
                            <a:schemeClr val="accent1"/>
                          </a:solidFill>
                        </a:rPr>
                        <a:t>04</a:t>
                      </a:r>
                      <a:endParaRPr lang="en-US" sz="48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Reminders</a:t>
                      </a:r>
                      <a:endParaRPr lang="en-US" sz="2800" dirty="0"/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839932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 smtClean="0">
                          <a:solidFill>
                            <a:schemeClr val="accent1"/>
                          </a:solidFill>
                        </a:rPr>
                        <a:t>05</a:t>
                      </a:r>
                      <a:endParaRPr lang="en-US" sz="48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Questions &amp;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Open Discussion</a:t>
                      </a:r>
                      <a:endParaRPr lang="en-US" sz="2800" dirty="0"/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46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6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E09491-46F4-D24C-AFFB-D73513A8D4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547A5-A4FD-5F42-A23C-37541DD5A7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Welcome and Introductions</a:t>
            </a:r>
          </a:p>
          <a:p>
            <a:endParaRPr lang="en-US" dirty="0"/>
          </a:p>
          <a:p>
            <a:pPr algn="ctr"/>
            <a:r>
              <a:rPr lang="en-US" sz="3500" dirty="0">
                <a:latin typeface="Georgia" charset="0"/>
                <a:ea typeface="Arial" charset="0"/>
                <a:cs typeface="Arial" charset="0"/>
              </a:rPr>
              <a:t>Thank you for joining the May Provider Support Call</a:t>
            </a:r>
            <a:endParaRPr lang="en-US" sz="3500" dirty="0">
              <a:latin typeface="Arial" charset="0"/>
              <a:ea typeface="Arial" charset="0"/>
              <a:cs typeface="Arial" charset="0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3815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619405" y="914400"/>
            <a:ext cx="6118166" cy="5029200"/>
          </a:xfrm>
        </p:spPr>
        <p:txBody>
          <a:bodyPr>
            <a:normAutofit/>
          </a:bodyPr>
          <a:lstStyle/>
          <a:p>
            <a:r>
              <a:rPr lang="en-US" i="1" dirty="0" smtClean="0"/>
              <a:t>Updates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400" i="1" dirty="0" smtClean="0"/>
              <a:t>E&amp;M Codes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400" dirty="0" smtClean="0"/>
              <a:t>Clinical Innovations Webinar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400" b="0" u="sng" dirty="0">
                <a:solidFill>
                  <a:schemeClr val="tx1"/>
                </a:solidFill>
                <a:hlinkClick r:id="rId2"/>
              </a:rPr>
              <a:t>ConnectToCareJobs.com</a:t>
            </a:r>
            <a:endParaRPr lang="en-US" sz="4400" dirty="0" smtClean="0"/>
          </a:p>
          <a:p>
            <a:pPr marL="685800" indent="-685800">
              <a:buFont typeface="Wingdings" panose="05000000000000000000" pitchFamily="2" charset="2"/>
              <a:buChar char="Ø"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1754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556953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Updates – E&amp;M Codes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0" y="1130531"/>
            <a:ext cx="1054787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you are a provider that bills Evaluation and Management codes (E&amp;M) please ensure you are familiar with Appendix J (pages 399-400) in the Uniform Service Coding Manual which can be found at </a:t>
            </a:r>
            <a:r>
              <a:rPr lang="en-US" sz="2000" dirty="0" smtClean="0">
                <a:hlinkClick r:id="rId3"/>
              </a:rPr>
              <a:t>https</a:t>
            </a:r>
            <a:r>
              <a:rPr lang="en-US" sz="2000" dirty="0">
                <a:hlinkClick r:id="rId3"/>
              </a:rPr>
              <a:t>://www.colorado.gov/pacific/hcpf/mental-health-rate-reform-0</a:t>
            </a:r>
            <a:r>
              <a:rPr lang="en-US" sz="2000" dirty="0"/>
              <a:t> </a:t>
            </a:r>
          </a:p>
          <a:p>
            <a:endParaRPr lang="en-US" sz="2000" dirty="0" smtClean="0"/>
          </a:p>
          <a:p>
            <a:r>
              <a:rPr lang="en-US" sz="2000" dirty="0" smtClean="0"/>
              <a:t>A provider alert regarding this change was sent out 4/15/2020.</a:t>
            </a:r>
          </a:p>
          <a:p>
            <a:r>
              <a:rPr lang="en-US" sz="2000" dirty="0" smtClean="0"/>
              <a:t> </a:t>
            </a:r>
          </a:p>
          <a:p>
            <a:r>
              <a:rPr lang="en-US" dirty="0"/>
              <a:t>Evaluation and Management (E&amp;M) Codes for Consultation, Emergency Department and Add-on services are reimbursed under the Capitated Behavioral Health Benefit. These services may be billed to Beacon, if they are included in your contract.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However, Evaluation and Management (E&amp;M) Codes other than those noted above are reimbursed under the Capitated Behavioral Health Benefit </a:t>
            </a:r>
            <a:r>
              <a:rPr lang="en-US" u="sng" dirty="0"/>
              <a:t>only</a:t>
            </a:r>
            <a:r>
              <a:rPr lang="en-US" dirty="0"/>
              <a:t> for providers with billing provider types considered Behavioral Health Specialty. This billing change applies to dates of service commencing July 1, 2018. 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Providers types that are not considered Behavioral Health Specialty or codes not covered by the Capitated Behavioral Health benefit must bill to Medicaid Fee-For-Service.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4179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65760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Clinical </a:t>
            </a:r>
            <a:r>
              <a:rPr lang="en-US" dirty="0"/>
              <a:t>Innovations Telehealth </a:t>
            </a:r>
            <a:r>
              <a:rPr lang="en-US" dirty="0" smtClean="0"/>
              <a:t>Series Webinar: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200" dirty="0">
                <a:solidFill>
                  <a:schemeClr val="tx1"/>
                </a:solidFill>
              </a:rPr>
              <a:t>May 26:</a:t>
            </a:r>
            <a:r>
              <a:rPr lang="en-US" sz="2200" b="0" dirty="0">
                <a:solidFill>
                  <a:schemeClr val="tx1"/>
                </a:solidFill>
              </a:rPr>
              <a:t> Telehealth and CBT for Psychosis, with Sarah </a:t>
            </a:r>
            <a:r>
              <a:rPr lang="en-US" sz="2200" b="0" dirty="0" err="1">
                <a:solidFill>
                  <a:schemeClr val="tx1"/>
                </a:solidFill>
              </a:rPr>
              <a:t>Kopelovich</a:t>
            </a:r>
            <a:r>
              <a:rPr lang="en-US" sz="2200" b="0" dirty="0">
                <a:solidFill>
                  <a:schemeClr val="tx1"/>
                </a:solidFill>
              </a:rPr>
              <a:t>, </a:t>
            </a:r>
            <a:r>
              <a:rPr lang="en-US" sz="2200" b="0" dirty="0" smtClean="0">
                <a:solidFill>
                  <a:schemeClr val="tx1"/>
                </a:solidFill>
              </a:rPr>
              <a:t/>
            </a:r>
            <a:br>
              <a:rPr lang="en-US" sz="2200" b="0" dirty="0" smtClean="0">
                <a:solidFill>
                  <a:schemeClr val="tx1"/>
                </a:solidFill>
              </a:rPr>
            </a:br>
            <a:r>
              <a:rPr lang="en-US" sz="2200" b="0" dirty="0" smtClean="0">
                <a:solidFill>
                  <a:schemeClr val="tx1"/>
                </a:solidFill>
              </a:rPr>
              <a:t>Northwest </a:t>
            </a:r>
            <a:br>
              <a:rPr lang="en-US" sz="2200" b="0" dirty="0" smtClean="0">
                <a:solidFill>
                  <a:schemeClr val="tx1"/>
                </a:solidFill>
              </a:rPr>
            </a:br>
            <a:r>
              <a:rPr lang="en-US" sz="2200" b="0" dirty="0">
                <a:solidFill>
                  <a:schemeClr val="tx1"/>
                </a:solidFill>
              </a:rPr>
              <a:t> </a:t>
            </a:r>
            <a:br>
              <a:rPr lang="en-US" sz="2200" b="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June 2:</a:t>
            </a:r>
            <a:r>
              <a:rPr lang="en-US" sz="2200" b="0" dirty="0">
                <a:solidFill>
                  <a:schemeClr val="tx1"/>
                </a:solidFill>
              </a:rPr>
              <a:t> Telehealth and Health Disparities, with the National Hispanic &amp; </a:t>
            </a:r>
            <a:r>
              <a:rPr lang="en-US" sz="2200" b="0" dirty="0" smtClean="0">
                <a:solidFill>
                  <a:schemeClr val="tx1"/>
                </a:solidFill>
              </a:rPr>
              <a:t/>
            </a:r>
            <a:br>
              <a:rPr lang="en-US" sz="2200" b="0" dirty="0" smtClean="0">
                <a:solidFill>
                  <a:schemeClr val="tx1"/>
                </a:solidFill>
              </a:rPr>
            </a:br>
            <a:r>
              <a:rPr lang="en-US" sz="2200" b="0" dirty="0" smtClean="0">
                <a:solidFill>
                  <a:schemeClr val="tx1"/>
                </a:solidFill>
              </a:rPr>
              <a:t>Latino</a:t>
            </a:r>
            <a:r>
              <a:rPr lang="en-US" sz="2200" b="0" dirty="0">
                <a:solidFill>
                  <a:schemeClr val="tx1"/>
                </a:solidFill>
              </a:rPr>
              <a:t/>
            </a:r>
            <a:br>
              <a:rPr lang="en-US" sz="2200" b="0" dirty="0">
                <a:solidFill>
                  <a:schemeClr val="tx1"/>
                </a:solidFill>
              </a:rPr>
            </a:br>
            <a:r>
              <a:rPr lang="en-US" sz="2200" b="0" dirty="0">
                <a:solidFill>
                  <a:schemeClr val="tx1"/>
                </a:solidFill>
              </a:rPr>
              <a:t> </a:t>
            </a:r>
            <a:br>
              <a:rPr lang="en-US" sz="2200" b="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June 9:</a:t>
            </a:r>
            <a:r>
              <a:rPr lang="en-US" sz="2200" b="0" dirty="0">
                <a:solidFill>
                  <a:schemeClr val="tx1"/>
                </a:solidFill>
              </a:rPr>
              <a:t> Telehealth and PTSD, with Debra </a:t>
            </a:r>
            <a:r>
              <a:rPr lang="en-US" sz="2200" b="0" dirty="0" err="1">
                <a:solidFill>
                  <a:schemeClr val="tx1"/>
                </a:solidFill>
              </a:rPr>
              <a:t>Kaysen</a:t>
            </a:r>
            <a:r>
              <a:rPr lang="en-US" sz="2200" b="0" dirty="0">
                <a:solidFill>
                  <a:schemeClr val="tx1"/>
                </a:solidFill>
              </a:rPr>
              <a:t> and Shannon </a:t>
            </a:r>
            <a:r>
              <a:rPr lang="en-US" sz="2200" b="0" dirty="0" err="1">
                <a:solidFill>
                  <a:schemeClr val="tx1"/>
                </a:solidFill>
              </a:rPr>
              <a:t>Wiltsey</a:t>
            </a:r>
            <a:r>
              <a:rPr lang="en-US" sz="2200" b="0" dirty="0">
                <a:solidFill>
                  <a:schemeClr val="tx1"/>
                </a:solidFill>
              </a:rPr>
              <a:t> </a:t>
            </a:r>
            <a:r>
              <a:rPr lang="en-US" sz="2200" b="0" dirty="0" err="1">
                <a:solidFill>
                  <a:schemeClr val="tx1"/>
                </a:solidFill>
              </a:rPr>
              <a:t>Stirman</a:t>
            </a:r>
            <a:r>
              <a:rPr lang="en-US" sz="2200" b="0" dirty="0">
                <a:solidFill>
                  <a:schemeClr val="tx1"/>
                </a:solidFill>
              </a:rPr>
              <a:t>, Stanford School of Medicine, and Katy </a:t>
            </a:r>
            <a:r>
              <a:rPr lang="en-US" sz="2200" b="0" dirty="0" err="1">
                <a:solidFill>
                  <a:schemeClr val="tx1"/>
                </a:solidFill>
              </a:rPr>
              <a:t>Dondanville</a:t>
            </a:r>
            <a:r>
              <a:rPr lang="en-US" sz="2200" b="0" dirty="0">
                <a:solidFill>
                  <a:schemeClr val="tx1"/>
                </a:solidFill>
              </a:rPr>
              <a:t>, University of Texas Health Science Center at San </a:t>
            </a:r>
            <a:r>
              <a:rPr lang="en-US" sz="2200" b="0" dirty="0" smtClean="0">
                <a:solidFill>
                  <a:schemeClr val="tx1"/>
                </a:solidFill>
              </a:rPr>
              <a:t>Antonio</a:t>
            </a:r>
            <a:r>
              <a:rPr lang="en-US" b="0" dirty="0"/>
              <a:t/>
            </a:r>
            <a:br>
              <a:rPr lang="en-US" b="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solidFill>
                  <a:schemeClr val="tx1"/>
                </a:solidFill>
              </a:rPr>
              <a:t>Registration</a:t>
            </a:r>
            <a:r>
              <a:rPr lang="en-US" sz="2400" b="0" dirty="0">
                <a:solidFill>
                  <a:schemeClr val="tx1"/>
                </a:solidFill>
              </a:rPr>
              <a:t>: There is no fee for this webinar </a:t>
            </a:r>
            <a:r>
              <a:rPr lang="en-US" sz="2400" b="0" dirty="0" smtClean="0">
                <a:solidFill>
                  <a:schemeClr val="tx1"/>
                </a:solidFill>
              </a:rPr>
              <a:t>but </a:t>
            </a:r>
            <a:r>
              <a:rPr lang="en-US" sz="2400" b="0" dirty="0" smtClean="0">
                <a:solidFill>
                  <a:schemeClr val="tx1"/>
                </a:solidFill>
              </a:rPr>
              <a:t>registration </a:t>
            </a:r>
            <a:r>
              <a:rPr lang="en-US" sz="2400" b="0" dirty="0">
                <a:solidFill>
                  <a:schemeClr val="tx1"/>
                </a:solidFill>
              </a:rPr>
              <a:t>is </a:t>
            </a:r>
            <a:r>
              <a:rPr lang="en-US" sz="2400" b="0" dirty="0" smtClean="0">
                <a:solidFill>
                  <a:schemeClr val="tx1"/>
                </a:solidFill>
              </a:rPr>
              <a:t>required using the link below. </a:t>
            </a:r>
            <a:r>
              <a:rPr lang="en-US" sz="2400" b="0" dirty="0">
                <a:solidFill>
                  <a:schemeClr val="tx1"/>
                </a:solidFill>
                <a:hlinkClick r:id="rId2"/>
              </a:rPr>
              <a:t>https://mhttcnetwork.org/centers/global-mhttc/clinical-innovations-telehealth-learning-series</a:t>
            </a:r>
            <a:r>
              <a:rPr lang="en-US" sz="2400" b="0" dirty="0" smtClean="0">
                <a:solidFill>
                  <a:schemeClr val="tx1"/>
                </a:solidFill>
                <a:hlinkClick r:id="rId3"/>
              </a:rPr>
              <a:t/>
            </a:r>
            <a:br>
              <a:rPr lang="en-US" sz="2400" b="0" dirty="0" smtClean="0">
                <a:solidFill>
                  <a:schemeClr val="tx1"/>
                </a:solidFill>
                <a:hlinkClick r:id="rId3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6685" y="914399"/>
            <a:ext cx="3052432" cy="179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9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New Website Launches to Help Address Health Care Workforce Shortages and Improve Care</a:t>
            </a:r>
            <a:br>
              <a:rPr lang="en-US" dirty="0"/>
            </a:br>
            <a:r>
              <a:rPr lang="en-US" b="0" u="sng" dirty="0" smtClean="0">
                <a:solidFill>
                  <a:schemeClr val="tx1"/>
                </a:solidFill>
                <a:hlinkClick r:id="rId2"/>
              </a:rPr>
              <a:t>ConnectToCareJobs.com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b="0" dirty="0">
                <a:solidFill>
                  <a:schemeClr val="tx1"/>
                </a:solidFill>
              </a:rPr>
              <a:t>The Department of Health Care Policy &amp; Financing (HCPF), </a:t>
            </a:r>
            <a:r>
              <a:rPr lang="en-US" sz="2700" b="0" u="sng" dirty="0" smtClean="0">
                <a:solidFill>
                  <a:schemeClr val="tx1"/>
                </a:solidFill>
                <a:hlinkClick r:id="rId3"/>
              </a:rPr>
              <a:t>Advancing </a:t>
            </a:r>
            <a:r>
              <a:rPr lang="en-US" sz="2700" b="0" u="sng" dirty="0">
                <a:solidFill>
                  <a:schemeClr val="tx1"/>
                </a:solidFill>
                <a:hlinkClick r:id="rId3"/>
              </a:rPr>
              <a:t>States</a:t>
            </a:r>
            <a:r>
              <a:rPr lang="en-US" sz="2700" b="0" dirty="0">
                <a:solidFill>
                  <a:schemeClr val="tx1"/>
                </a:solidFill>
              </a:rPr>
              <a:t> and </a:t>
            </a:r>
            <a:r>
              <a:rPr lang="en-US" sz="2700" b="0" u="sng" dirty="0" err="1">
                <a:solidFill>
                  <a:schemeClr val="tx1"/>
                </a:solidFill>
                <a:hlinkClick r:id="rId4"/>
              </a:rPr>
              <a:t>Centene</a:t>
            </a:r>
            <a:r>
              <a:rPr lang="en-US" sz="2700" b="0" u="sng" dirty="0">
                <a:solidFill>
                  <a:schemeClr val="tx1"/>
                </a:solidFill>
                <a:hlinkClick r:id="rId4"/>
              </a:rPr>
              <a:t> Corporation</a:t>
            </a:r>
            <a:r>
              <a:rPr lang="en-US" sz="2700" b="0" dirty="0">
                <a:solidFill>
                  <a:schemeClr val="tx1"/>
                </a:solidFill>
              </a:rPr>
              <a:t> have come together in a unique public-private partnership to develop and launch </a:t>
            </a:r>
            <a:r>
              <a:rPr lang="en-US" sz="2700" b="0" u="sng" dirty="0">
                <a:solidFill>
                  <a:schemeClr val="tx1"/>
                </a:solidFill>
                <a:hlinkClick r:id="rId2"/>
              </a:rPr>
              <a:t>ConnectToCareJobs.com</a:t>
            </a:r>
            <a:r>
              <a:rPr lang="en-US" sz="2700" b="0" dirty="0">
                <a:solidFill>
                  <a:schemeClr val="tx1"/>
                </a:solidFill>
              </a:rPr>
              <a:t>, a new website to help address health care workforce shortages during the coronavirus disease (COVID-19) public health emergency and beyond. The site will connect residential care facilities (like nursing homes and assisted living facilities) that need employees with health care professionals who need </a:t>
            </a:r>
            <a:r>
              <a:rPr lang="en-US" sz="2700" b="0" dirty="0" smtClean="0">
                <a:solidFill>
                  <a:schemeClr val="tx1"/>
                </a:solidFill>
              </a:rPr>
              <a:t>jobs.</a:t>
            </a:r>
            <a:br>
              <a:rPr lang="en-US" sz="2700" b="0" dirty="0" smtClean="0">
                <a:solidFill>
                  <a:schemeClr val="tx1"/>
                </a:solidFill>
              </a:rPr>
            </a:br>
            <a:endParaRPr lang="en-US" sz="27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662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552D19-E81B-3D48-83D0-597705EBE3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B7DF7-C32B-F74F-9315-6CCC5A2CF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COVID – 19</a:t>
            </a:r>
          </a:p>
          <a:p>
            <a:pPr algn="ctr"/>
            <a:r>
              <a:rPr lang="en-US" dirty="0" smtClean="0"/>
              <a:t>How to Stay Updated</a:t>
            </a:r>
          </a:p>
          <a:p>
            <a:pPr algn="ctr"/>
            <a:r>
              <a:rPr lang="en-US" dirty="0" smtClean="0"/>
              <a:t>&amp; Current Updates</a:t>
            </a:r>
          </a:p>
        </p:txBody>
      </p:sp>
    </p:spTree>
    <p:extLst>
      <p:ext uri="{BB962C8B-B14F-4D97-AF65-F5344CB8AC3E}">
        <p14:creationId xmlns:p14="http://schemas.microsoft.com/office/powerpoint/2010/main" val="27992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on-PPT-Theme">
  <a:themeElements>
    <a:clrScheme name="Beacon PPT Theme Colors">
      <a:dk1>
        <a:srgbClr val="333637"/>
      </a:dk1>
      <a:lt1>
        <a:srgbClr val="FFFFFF"/>
      </a:lt1>
      <a:dk2>
        <a:srgbClr val="172A48"/>
      </a:dk2>
      <a:lt2>
        <a:srgbClr val="FEFFFE"/>
      </a:lt2>
      <a:accent1>
        <a:srgbClr val="3DB5E6"/>
      </a:accent1>
      <a:accent2>
        <a:srgbClr val="172A48"/>
      </a:accent2>
      <a:accent3>
        <a:srgbClr val="3C7CC9"/>
      </a:accent3>
      <a:accent4>
        <a:srgbClr val="3DAE2B"/>
      </a:accent4>
      <a:accent5>
        <a:srgbClr val="A3AAAE"/>
      </a:accent5>
      <a:accent6>
        <a:srgbClr val="86888A"/>
      </a:accent6>
      <a:hlink>
        <a:srgbClr val="3DB5E6"/>
      </a:hlink>
      <a:folHlink>
        <a:srgbClr val="0DB9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acon Corporate PowerPoint Template" id="{F79C3F59-1050-AC49-A782-45705C579596}" vid="{F3C62EB8-F40D-B549-A967-AE0AB7DD00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Beacon Corporate PowerPoint Template</Template>
  <TotalTime>4199</TotalTime>
  <Words>940</Words>
  <Application>Microsoft Office PowerPoint</Application>
  <PresentationFormat>Widescreen</PresentationFormat>
  <Paragraphs>119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 Regular</vt:lpstr>
      <vt:lpstr>Courier New</vt:lpstr>
      <vt:lpstr>Georgia</vt:lpstr>
      <vt:lpstr>System Font Regular</vt:lpstr>
      <vt:lpstr>Wingdings</vt:lpstr>
      <vt:lpstr>Beacon-PPT-Theme</vt:lpstr>
      <vt:lpstr>PowerPoint Presentation</vt:lpstr>
      <vt:lpstr>PowerPoint Presentation</vt:lpstr>
      <vt:lpstr>Agenda</vt:lpstr>
      <vt:lpstr>PowerPoint Presentation</vt:lpstr>
      <vt:lpstr>PowerPoint Presentation</vt:lpstr>
      <vt:lpstr>Updates – E&amp;M Codes</vt:lpstr>
      <vt:lpstr>Clinical Innovations Telehealth Series Webinar:  May 26: Telehealth and CBT for Psychosis, with Sarah Kopelovich,  Northwest    June 2: Telehealth and Health Disparities, with the National Hispanic &amp;  Latino   June 9: Telehealth and PTSD, with Debra Kaysen and Shannon Wiltsey Stirman, Stanford School of Medicine, and Katy Dondanville, University of Texas Health Science Center at San Antonio  Registration: There is no fee for this webinar but registration is required using the link below. https://mhttcnetwork.org/centers/global-mhttc/clinical-innovations-telehealth-learning-series  </vt:lpstr>
      <vt:lpstr>New Website Launches to Help Address Health Care Workforce Shortages and Improve Care ConnectToCareJobs.com The Department of Health Care Policy &amp; Financing (HCPF), Advancing States and Centene Corporation have come together in a unique public-private partnership to develop and launch ConnectToCareJobs.com, a new website to help address health care workforce shortages during the coronavirus disease (COVID-19) public health emergency and beyond. The site will connect residential care facilities (like nursing homes and assisted living facilities) that need employees with health care professionals who need jobs. </vt:lpstr>
      <vt:lpstr>PowerPoint Presentation</vt:lpstr>
      <vt:lpstr>COVID-19 How to Stay Updated</vt:lpstr>
      <vt:lpstr>COVID-19 How to Stay Updated –  State of Colorado Websites</vt:lpstr>
      <vt:lpstr>COVID-19 How to Access Updates on the RAE Websites</vt:lpstr>
      <vt:lpstr>COVID-19 How to Access Updates on the RAE Websites</vt:lpstr>
      <vt:lpstr>COVID-19 Updates</vt:lpstr>
      <vt:lpstr>COVID-19 Updates - Claims</vt:lpstr>
      <vt:lpstr>COVID-19 Resources </vt:lpstr>
      <vt:lpstr>PowerPoint Presentation</vt:lpstr>
      <vt:lpstr>Reminders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Carman, John</dc:creator>
  <cp:keywords/>
  <dc:description/>
  <cp:lastModifiedBy>Rhodes, Barbara</cp:lastModifiedBy>
  <cp:revision>149</cp:revision>
  <cp:lastPrinted>2019-04-26T19:22:24Z</cp:lastPrinted>
  <dcterms:created xsi:type="dcterms:W3CDTF">2019-04-16T19:05:28Z</dcterms:created>
  <dcterms:modified xsi:type="dcterms:W3CDTF">2020-05-19T18:55:14Z</dcterms:modified>
  <cp:category/>
</cp:coreProperties>
</file>