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1"/>
  </p:notesMasterIdLst>
  <p:sldIdLst>
    <p:sldId id="3234" r:id="rId2"/>
    <p:sldId id="3152" r:id="rId3"/>
    <p:sldId id="3235" r:id="rId4"/>
    <p:sldId id="3218" r:id="rId5"/>
    <p:sldId id="3236" r:id="rId6"/>
    <p:sldId id="3237" r:id="rId7"/>
    <p:sldId id="3238" r:id="rId8"/>
    <p:sldId id="3191" r:id="rId9"/>
    <p:sldId id="3221" r:id="rId10"/>
    <p:sldId id="3225" r:id="rId11"/>
    <p:sldId id="3224" r:id="rId12"/>
    <p:sldId id="3226" r:id="rId13"/>
    <p:sldId id="3231" r:id="rId14"/>
    <p:sldId id="3232" r:id="rId15"/>
    <p:sldId id="3229" r:id="rId16"/>
    <p:sldId id="3227" r:id="rId17"/>
    <p:sldId id="3228" r:id="rId18"/>
    <p:sldId id="3210" r:id="rId19"/>
    <p:sldId id="295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05" autoAdjust="0"/>
    <p:restoredTop sz="79197" autoAdjust="0"/>
  </p:normalViewPr>
  <p:slideViewPr>
    <p:cSldViewPr snapToGrid="0" snapToObjects="1">
      <p:cViewPr varScale="1">
        <p:scale>
          <a:sx n="58" d="100"/>
          <a:sy n="58" d="100"/>
        </p:scale>
        <p:origin x="774"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5/15/2020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2038795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Every</a:t>
            </a:r>
            <a:r>
              <a:rPr lang="en-US" sz="2000" baseline="0" dirty="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3695702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19</a:t>
            </a:fld>
            <a:endParaRPr lang="en-US" dirty="0"/>
          </a:p>
        </p:txBody>
      </p:sp>
    </p:spTree>
    <p:extLst>
      <p:ext uri="{BB962C8B-B14F-4D97-AF65-F5344CB8AC3E}">
        <p14:creationId xmlns:p14="http://schemas.microsoft.com/office/powerpoint/2010/main" val="598047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5" Type="http://schemas.openxmlformats.org/officeDocument/2006/relationships/hyperlink" Target="https://www.colorado.gov/pacific/cdphe/find-your-local-public-health-agency" TargetMode="External"/><Relationship Id="rId4" Type="http://schemas.openxmlformats.org/officeDocument/2006/relationships/hyperlink" Target="https://www.colorado.gov/hcpf/provider-new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colorado.gov/hcpf/provider-news" TargetMode="Externa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mailto:info@nhpllc.org"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ppelink.wordpress.com/" TargetMode="External"/><Relationship Id="rId3" Type="http://schemas.openxmlformats.org/officeDocument/2006/relationships/hyperlink" Target="https://www.colorado.gov/pacific/DHSEM/local-emergency-managers" TargetMode="External"/><Relationship Id="rId7" Type="http://schemas.openxmlformats.org/officeDocument/2006/relationships/hyperlink" Target="https://getusppe.org/" TargetMode="External"/><Relationship Id="rId2" Type="http://schemas.openxmlformats.org/officeDocument/2006/relationships/image" Target="../media/image6.jpeg"/><Relationship Id="rId1" Type="http://schemas.openxmlformats.org/officeDocument/2006/relationships/slideLayout" Target="../slideLayouts/slideLayout3.xml"/><Relationship Id="rId6" Type="http://schemas.openxmlformats.org/officeDocument/2006/relationships/hyperlink" Target="https://www.projectcovidhalo.com/" TargetMode="External"/><Relationship Id="rId5" Type="http://schemas.openxmlformats.org/officeDocument/2006/relationships/hyperlink" Target="https://make4covid.co/" TargetMode="External"/><Relationship Id="rId4" Type="http://schemas.openxmlformats.org/officeDocument/2006/relationships/hyperlink" Target="https://www.colorado.gov/pacific/cdphe/health-care-coalition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hoosecolorado.com/covid19/" TargetMode="External"/><Relationship Id="rId2" Type="http://schemas.openxmlformats.org/officeDocument/2006/relationships/hyperlink" Target="https://helpcoloradonow.org/covid_relief-fund/"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link.zixcentral.com/u/bcd63e34/zrJdfjGA6hG937Pq5F7kRg?u=https://cts.vresp.com/c/?ColoradoChildrensHea/81e3098709/f24a0e37a6/9664d2f1e0" TargetMode="External"/><Relationship Id="rId2" Type="http://schemas.openxmlformats.org/officeDocument/2006/relationships/hyperlink" Target="https://link.zixcentral.com/u/851336d7/xhZcfjGA6hG937Pq5F7kRg?u=https://cts.vresp.com/c/?ColoradoChildrensHea/81e3098709/f24a0e37a6/4c3e829bd8" TargetMode="Externa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hyperlink" Target="https://cchap.org/news/newsletters/" TargetMode="External"/><Relationship Id="rId4" Type="http://schemas.openxmlformats.org/officeDocument/2006/relationships/hyperlink" Target="https://link.zixcentral.com/u/7452111c/oh1gfjGA6hG937Pq5F7kRg?u=https://cts.vresp.com/c/?ColoradoChildrensHea/81e3098709/f24a0e37a6/23f6066635"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ink.zixcentral.com/u/5bbf83d4/BmaXVLmT6hGMLYXghnsoMg?u=http://r20.rs6.net/tn.jsp?f%3D0011sj2Hmi6rHucecyMzXjVTM1SDAbTQy_M5w_fAdiWKMzjlXaXd3hxJqtL1m_ei89xD7TQbdEk0D6ae5fQegWop53aJzmZHGF0Gae5CZ0CZi8Vaoxex_FDFAlZ8RAAMI1uYWvJYgUsUKHdGg_F7AAKbLy-yNfFzNhx-O0qauBwuVdgcIL1SBjfMC-wYl_7qG5Hf6eR6br283VER0BILOYO3JgeReTkqdQ7UkShW-9nQA03-YQowllfork3EcFqAcDtKmwK7J3UJnRNT4fsAlyvLFdcA7239RHBSjbK8Z0BxDiZCL5TPwhuLXv2mzjr5xAnJjIYz_mLvKwezHY24FlfhrdIP-c0dEwaQidkgNZ4ZusSiXCutP4Fyvvu3LqZTzI0AMEMSejVy4uKkNqXbf9qdcyZflzU5T-u%26c%3DAgiGQ3XY4v3Qrab_F4uDP3aIu-XADjtxcHoXpEQUZmfo0a52wNx8UA%3D%3D%26ch%3DPbjTqYbyw_R27w6dcSUCETWtsY0wi8GRE-5WSgChJ_Wgn248JzGGOw%3D%3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lorado.gov/pacific/hcpf/mental-health-rate-reform-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link.zixcentral.com/u/4cba516d/PgaXVLmT6hGIp4XghnsoMg?u=http://r20.rs6.net/tn.jsp?f%3D0011sj2Hmi6rHucecyMzXjVTM1SDAbTQy_M5w_fAdiWKMzjlXaXd3hxJgvq63QdVwa3TJWXqgkAQRaG-QFF-yYbRp1sk5yFgYXKmRCNFO-B3kFW6i0AdgvTrq_CTBqijJ8_MImG6k9cfaaxljwkOJlwWrAWiPWCGCjHAE7uuKvj5zKn1LMpw_44Ab6-u4F95KCEfhKya-Ln2gFBuYeYovqJ7-Ba_YpJDGsMeZLR3Xzll4xFkp36LRiUPe7kI7L6FNNfwQH5msY4AO-7HB49ZqafKf2tJV0DcMX66X6QSYJU5OiZJ4HuscHxvpW_Ho4ZlaFh_LOc3SfaNDkZ114wtwos4HQppyuOJ7Pj6xSfu3aV-ufgG6QVqxI8vLJ5pGyXrb89ClHOvytvrh0XuqIzTvp431nLYR8r4VFg%26c%3DAgiGQ3XY4v3Qrab_F4uDP3aIu-XADjtxcHoXpEQUZmfo0a52wNx8UA%3D%3D%26ch%3DPbjTqYbyw_R27w6dcSUCETWtsY0wi8GRE-5WSgChJ_Wgn248JzGGOw%3D%3D" TargetMode="External"/><Relationship Id="rId2" Type="http://schemas.openxmlformats.org/officeDocument/2006/relationships/hyperlink" Target="https://link.zixcentral.com/u/5bbf83d4/BmaXVLmT6hGMLYXghnsoMg?u=http://r20.rs6.net/tn.jsp?f%3D0011sj2Hmi6rHucecyMzXjVTM1SDAbTQy_M5w_fAdiWKMzjlXaXd3hxJqtL1m_ei89xD7TQbdEk0D6ae5fQegWop53aJzmZHGF0Gae5CZ0CZi8Vaoxex_FDFAlZ8RAAMI1uYWvJYgUsUKHdGg_F7AAKbLy-yNfFzNhx-O0qauBwuVdgcIL1SBjfMC-wYl_7qG5Hf6eR6br283VER0BILOYO3JgeReTkqdQ7UkShW-9nQA03-YQowllfork3EcFqAcDtKmwK7J3UJnRNT4fsAlyvLFdcA7239RHBSjbK8Z0BxDiZCL5TPwhuLXv2mzjr5xAnJjIYz_mLvKwezHY24FlfhrdIP-c0dEwaQidkgNZ4ZusSiXCutP4Fyvvu3LqZTzI0AMEMSejVy4uKkNqXbf9qdcyZflzU5T-u%26c%3DAgiGQ3XY4v3Qrab_F4uDP3aIu-XADjtxcHoXpEQUZmfo0a52wNx8UA%3D%3D%26ch%3DPbjTqYbyw_R27w6dcSUCETWtsY0wi8GRE-5WSgChJ_Wgn248JzGGOw%3D%3D" TargetMode="External"/><Relationship Id="rId1" Type="http://schemas.openxmlformats.org/officeDocument/2006/relationships/slideLayout" Target="../slideLayouts/slideLayout3.xml"/><Relationship Id="rId4" Type="http://schemas.openxmlformats.org/officeDocument/2006/relationships/hyperlink" Target="https://link.zixcentral.com/u/a031fbf7/nDSXVLmT6hGAvoXghnsoMg?u=http://r20.rs6.net/tn.jsp?f%3D0011sj2Hmi6rHucecyMzXjVTM1SDAbTQy_M5w_fAdiWKMzjlXaXd3hxJgvq63QdVwa3aphMonSgGTgJ8ozvCoezaDHqjb_IITtC7M2ii_O3S9lKuSYDELk4ecsUafA01NkmdYlH2pjnVeytnvr_Vc4kP_0mfQTQH6SjHL1VPIgZPDUz11Qc9dNTIslHt7pOGXaBEZ9s7l2SIP9gKRcYr8JUDjeOUQ33Yt0MSWo5AE9nOi1KsEW1NTvF7X_jtXQt5U1kCAy6xJ2u1AX7fyGDP352LZ3gnfimgXX3IFKKnS650wac_jck1cbdGCugFE9rjYylngzrz0LRt-yxtnuTSIYTRICGu04Eew_QIUmmsAaVnpeaIR2oKuDC8W3mUsZMmL-7E5uRwNRu-pF1PiT30S0bqQ%3D%3D%26c%3DAgiGQ3XY4v3Qrab_F4uDP3aIu-XADjtxcHoXpEQUZmfo0a52wNx8UA%3D%3D%26ch%3DPbjTqYbyw_R27w6dcSUCETWtsY0wi8GRE-5WSgChJ_Wgn248JzGGOw%3D%3D"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1149" y="1961804"/>
            <a:ext cx="10656916" cy="3970318"/>
          </a:xfrm>
          <a:prstGeom prst="rect">
            <a:avLst/>
          </a:prstGeom>
          <a:noFill/>
        </p:spPr>
        <p:txBody>
          <a:bodyPr wrap="square" rtlCol="0">
            <a:spAutoFit/>
          </a:bodyPr>
          <a:lstStyle/>
          <a:p>
            <a:pPr algn="ctr"/>
            <a:r>
              <a:rPr lang="en-US" sz="3600" dirty="0" smtClean="0"/>
              <a:t>Thank you for joining us, we will get started in just a few minutes to allow others to call in.</a:t>
            </a:r>
          </a:p>
          <a:p>
            <a:pPr algn="ctr"/>
            <a:endParaRPr lang="en-US" sz="3600" dirty="0"/>
          </a:p>
          <a:p>
            <a:pPr algn="ctr"/>
            <a:r>
              <a:rPr lang="en-US" sz="3600" dirty="0" smtClean="0"/>
              <a:t>Please make sure your line is muted.</a:t>
            </a:r>
          </a:p>
          <a:p>
            <a:pPr algn="ctr"/>
            <a:endParaRPr lang="en-US" sz="3600" dirty="0"/>
          </a:p>
          <a:p>
            <a:pPr algn="ctr"/>
            <a:r>
              <a:rPr lang="en-US" sz="3600" dirty="0"/>
              <a:t>T</a:t>
            </a:r>
            <a:r>
              <a:rPr lang="en-US" sz="3600" dirty="0" smtClean="0"/>
              <a:t>o receive the slides shared today please email COProviderRelations@BeaconHealthOptions.com</a:t>
            </a:r>
            <a:endParaRPr lang="en-US" sz="3600" dirty="0"/>
          </a:p>
        </p:txBody>
      </p:sp>
    </p:spTree>
    <p:extLst>
      <p:ext uri="{BB962C8B-B14F-4D97-AF65-F5344CB8AC3E}">
        <p14:creationId xmlns:p14="http://schemas.microsoft.com/office/powerpoint/2010/main" val="1411607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4031873"/>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a:p>
            <a:pPr marL="788670" lvl="1" indent="-285750">
              <a:buFont typeface="Arial" panose="020B0604020202020204" pitchFamily="34" charset="0"/>
              <a:buChar char="•"/>
            </a:pPr>
            <a:r>
              <a:rPr lang="en-US" sz="3200" dirty="0">
                <a:hlinkClick r:id="rId5"/>
              </a:rPr>
              <a:t>https://www.colorado.gov/pacific/cdphe/find-your-local-public-health-agency</a:t>
            </a:r>
            <a:r>
              <a:rPr lang="en-US" sz="3200" dirty="0"/>
              <a:t> </a:t>
            </a:r>
          </a:p>
          <a:p>
            <a:pPr marL="502920" lvl="1"/>
            <a:endParaRPr lang="en-US" sz="3200" dirty="0" smtClean="0"/>
          </a:p>
          <a:p>
            <a:pPr marL="502920" lvl="1"/>
            <a:endParaRPr lang="en-US" sz="3200" dirty="0"/>
          </a:p>
        </p:txBody>
      </p:sp>
    </p:spTree>
    <p:extLst>
      <p:ext uri="{BB962C8B-B14F-4D97-AF65-F5344CB8AC3E}">
        <p14:creationId xmlns:p14="http://schemas.microsoft.com/office/powerpoint/2010/main" val="4118385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80"/>
            <a:ext cx="11064240" cy="548640"/>
          </a:xfrm>
        </p:spPr>
        <p:txBody>
          <a:bodyPr>
            <a:noAutofit/>
          </a:bodyPr>
          <a:lstStyle/>
          <a:p>
            <a:r>
              <a:rPr lang="en-US" dirty="0"/>
              <a:t>COVID-19 How to Stay Updated – Provider Bulletin</a:t>
            </a:r>
          </a:p>
        </p:txBody>
      </p:sp>
      <p:pic>
        <p:nvPicPr>
          <p:cNvPr id="3" name="Picture 2"/>
          <p:cNvPicPr>
            <a:picLocks noChangeAspect="1"/>
          </p:cNvPicPr>
          <p:nvPr/>
        </p:nvPicPr>
        <p:blipFill>
          <a:blip r:embed="rId2"/>
          <a:stretch>
            <a:fillRect/>
          </a:stretch>
        </p:blipFill>
        <p:spPr>
          <a:xfrm>
            <a:off x="437804" y="2650808"/>
            <a:ext cx="11083820" cy="2636086"/>
          </a:xfrm>
          <a:prstGeom prst="rect">
            <a:avLst/>
          </a:prstGeom>
        </p:spPr>
      </p:pic>
      <p:sp>
        <p:nvSpPr>
          <p:cNvPr id="4" name="Rectangle 3"/>
          <p:cNvSpPr/>
          <p:nvPr/>
        </p:nvSpPr>
        <p:spPr>
          <a:xfrm>
            <a:off x="437804" y="1256211"/>
            <a:ext cx="11108928" cy="4832092"/>
          </a:xfrm>
          <a:prstGeom prst="rect">
            <a:avLst/>
          </a:prstGeom>
        </p:spPr>
        <p:txBody>
          <a:bodyPr wrap="square">
            <a:spAutoFit/>
          </a:bodyPr>
          <a:lstStyle/>
          <a:p>
            <a:pPr marL="45720"/>
            <a:r>
              <a:rPr lang="en-US" sz="2800" dirty="0"/>
              <a:t>To sign up for general updates, including COVID-19 information, </a:t>
            </a:r>
          </a:p>
          <a:p>
            <a:pPr marL="502920" indent="-457200">
              <a:buAutoNum type="arabicPeriod"/>
            </a:pPr>
            <a:r>
              <a:rPr lang="en-US" sz="2800" dirty="0"/>
              <a:t>Go to </a:t>
            </a:r>
            <a:r>
              <a:rPr lang="en-US" sz="2800" dirty="0">
                <a:hlinkClick r:id="rId3"/>
              </a:rPr>
              <a:t>https://www.colorado.gov/hcpf/provider-news</a:t>
            </a:r>
            <a:r>
              <a:rPr lang="en-US" sz="2800" dirty="0"/>
              <a:t> </a:t>
            </a:r>
          </a:p>
          <a:p>
            <a:pPr marL="502920" indent="-457200">
              <a:buAutoNum type="arabicPeriod"/>
            </a:pPr>
            <a:r>
              <a:rPr lang="en-US" sz="2800" dirty="0"/>
              <a:t>Click on Sign Up Here &amp; follow the prompts</a:t>
            </a:r>
          </a:p>
          <a:p>
            <a:pPr marL="45720"/>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502920" indent="-457200">
              <a:buAutoNum type="arabicPeriod"/>
            </a:pPr>
            <a:endParaRPr lang="en-US" sz="2800" dirty="0"/>
          </a:p>
          <a:p>
            <a:pPr marL="45720"/>
            <a:endParaRPr lang="en-US" sz="2800" dirty="0"/>
          </a:p>
          <a:p>
            <a:pPr marL="502920" indent="-457200">
              <a:buFont typeface="Wingdings" panose="05000000000000000000" pitchFamily="2" charset="2"/>
              <a:buChar char="Ø"/>
            </a:pPr>
            <a:endParaRPr lang="en-US" sz="2800" dirty="0"/>
          </a:p>
          <a:p>
            <a:pPr marL="502920" indent="-457200">
              <a:buFont typeface="Wingdings" panose="05000000000000000000" pitchFamily="2" charset="2"/>
              <a:buChar char="Ø"/>
            </a:pPr>
            <a:r>
              <a:rPr lang="en-US" sz="2800" dirty="0"/>
              <a:t>Note – Older Bulletins are also located here for reference</a:t>
            </a:r>
          </a:p>
        </p:txBody>
      </p:sp>
    </p:spTree>
    <p:extLst>
      <p:ext uri="{BB962C8B-B14F-4D97-AF65-F5344CB8AC3E}">
        <p14:creationId xmlns:p14="http://schemas.microsoft.com/office/powerpoint/2010/main" val="3008440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Connected– </a:t>
            </a:r>
            <a:br>
              <a:rPr lang="en-US" dirty="0"/>
            </a:br>
            <a:r>
              <a:rPr lang="en-US" dirty="0"/>
              <a:t>Region 2 Email</a:t>
            </a:r>
          </a:p>
        </p:txBody>
      </p:sp>
      <p:sp>
        <p:nvSpPr>
          <p:cNvPr id="3" name="Rectangle 2"/>
          <p:cNvSpPr/>
          <p:nvPr/>
        </p:nvSpPr>
        <p:spPr>
          <a:xfrm>
            <a:off x="640080" y="1995777"/>
            <a:ext cx="10582456" cy="4031873"/>
          </a:xfrm>
          <a:prstGeom prst="rect">
            <a:avLst/>
          </a:prstGeom>
        </p:spPr>
        <p:txBody>
          <a:bodyPr wrap="square">
            <a:spAutoFit/>
          </a:bodyPr>
          <a:lstStyle/>
          <a:p>
            <a:pPr marL="331470" indent="-285750">
              <a:buFont typeface="Arial" panose="020B0604020202020204" pitchFamily="34" charset="0"/>
              <a:buChar char="•"/>
            </a:pPr>
            <a:r>
              <a:rPr lang="en-US" sz="3200" dirty="0"/>
              <a:t>In addition to the state websites, Region 2 has established an email for requests for assistance during this time. </a:t>
            </a:r>
          </a:p>
          <a:p>
            <a:pPr marL="331470" indent="-285750">
              <a:buFont typeface="Arial" panose="020B0604020202020204" pitchFamily="34" charset="0"/>
              <a:buChar char="•"/>
            </a:pPr>
            <a:r>
              <a:rPr lang="en-US" sz="3200" dirty="0"/>
              <a:t>This email is checked daily and responses will be received within 24 hours.</a:t>
            </a:r>
          </a:p>
          <a:p>
            <a:pPr marL="331470" indent="-285750">
              <a:buFont typeface="Arial" panose="020B0604020202020204" pitchFamily="34" charset="0"/>
              <a:buChar char="•"/>
            </a:pPr>
            <a:r>
              <a:rPr lang="en-US" sz="3200" dirty="0"/>
              <a:t>Contact information Northeast Health Partners at:</a:t>
            </a:r>
          </a:p>
          <a:p>
            <a:pPr marL="45720" algn="ctr"/>
            <a:r>
              <a:rPr lang="en-US" sz="3200" dirty="0" smtClean="0">
                <a:hlinkClick r:id="rId2"/>
              </a:rPr>
              <a:t>info@nhpllc.org</a:t>
            </a:r>
            <a:r>
              <a:rPr lang="en-US" sz="3200" dirty="0" smtClean="0"/>
              <a:t> </a:t>
            </a:r>
            <a:endParaRPr lang="en-US" sz="3200" dirty="0"/>
          </a:p>
          <a:p>
            <a:pPr marL="45720"/>
            <a:endParaRPr lang="en-US" sz="3200" dirty="0"/>
          </a:p>
        </p:txBody>
      </p:sp>
    </p:spTree>
    <p:extLst>
      <p:ext uri="{BB962C8B-B14F-4D97-AF65-F5344CB8AC3E}">
        <p14:creationId xmlns:p14="http://schemas.microsoft.com/office/powerpoint/2010/main" val="12402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61" y="499487"/>
            <a:ext cx="11149167" cy="825972"/>
          </a:xfrm>
        </p:spPr>
        <p:txBody>
          <a:bodyPr>
            <a:normAutofit/>
          </a:bodyPr>
          <a:lstStyle/>
          <a:p>
            <a:pPr algn="ctr"/>
            <a:r>
              <a:rPr lang="en-US" dirty="0" smtClean="0"/>
              <a:t>Obtaining Personal Protective Equipment</a:t>
            </a:r>
            <a:endParaRPr lang="en-US" dirty="0"/>
          </a:p>
        </p:txBody>
      </p:sp>
      <p:pic>
        <p:nvPicPr>
          <p:cNvPr id="1026" name="Picture 2" descr="Team Of Doctors With Mask - Stock Photos | Motion Ar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1905" y="1939440"/>
            <a:ext cx="4254745" cy="28313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0085" y="1063882"/>
            <a:ext cx="6211820" cy="480131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rPr>
              <a:t>Contact your local Emergency Manager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333637"/>
                </a:solidFill>
                <a:effectLst/>
                <a:uLnTx/>
                <a:uFillTx/>
                <a:latin typeface="Arial" panose="020B0604020202020204"/>
                <a:ea typeface="+mn-ea"/>
                <a:cs typeface="+mn-cs"/>
                <a:hlinkClick r:id="rId3"/>
              </a:rPr>
              <a:t>https://www.colorado.gov/pacific/DHSEM/local-emergency-managers</a:t>
            </a:r>
            <a:endPar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endParaRPr>
          </a:p>
          <a:p>
            <a:endParaRPr lang="en-US" dirty="0" smtClean="0"/>
          </a:p>
          <a:p>
            <a:r>
              <a:rPr lang="en-US" dirty="0" smtClean="0"/>
              <a:t>Local Health </a:t>
            </a:r>
            <a:r>
              <a:rPr lang="en-US" dirty="0"/>
              <a:t>Care Coalition </a:t>
            </a:r>
            <a:r>
              <a:rPr lang="en-US" dirty="0" smtClean="0"/>
              <a:t>Contacts </a:t>
            </a:r>
            <a:r>
              <a:rPr lang="en-US" dirty="0" smtClean="0">
                <a:hlinkClick r:id="rId4"/>
              </a:rPr>
              <a:t>https</a:t>
            </a:r>
            <a:r>
              <a:rPr lang="en-US" dirty="0">
                <a:hlinkClick r:id="rId4"/>
              </a:rPr>
              <a:t>://www.colorado.gov/pacific/cdphe/health-care-coalitions</a:t>
            </a:r>
            <a:r>
              <a:rPr lang="en-US" dirty="0"/>
              <a:t>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333637"/>
                </a:solidFill>
                <a:effectLst/>
                <a:uLnTx/>
                <a:uFillTx/>
                <a:latin typeface="Arial" panose="020B0604020202020204"/>
                <a:ea typeface="+mn-ea"/>
                <a:cs typeface="+mn-cs"/>
              </a:rPr>
              <a:t>Other PPE Resources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rPr>
              <a:t>Make 4 COVID </a:t>
            </a:r>
            <a:endPar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hlinkClick r:id="rId5"/>
              </a:rPr>
              <a:t>https</a:t>
            </a:r>
            <a:r>
              <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hlinkClick r:id="rId5"/>
              </a:rPr>
              <a:t>://make4covid.co</a:t>
            </a: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hlinkClick r:id="rId5"/>
              </a:rPr>
              <a:t>/</a:t>
            </a:r>
            <a:endPar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rPr>
              <a:t>Project COVID Halo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hlinkClick r:id="rId6"/>
              </a:rPr>
              <a:t>https://www.projectcovidhalo.com</a:t>
            </a: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hlinkClick r:id="rId6"/>
              </a:rPr>
              <a:t>/</a:t>
            </a:r>
            <a:endPar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rPr>
              <a:t>Get Us PPE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hlinkClick r:id="rId7"/>
              </a:rPr>
              <a:t>https://getusppe.org</a:t>
            </a: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hlinkClick r:id="rId7"/>
              </a:rPr>
              <a:t>/</a:t>
            </a:r>
            <a:endPar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rPr>
              <a:t>PPE Link</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hlinkClick r:id="rId8"/>
              </a:rPr>
              <a:t>https</a:t>
            </a:r>
            <a:r>
              <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hlinkClick r:id="rId8"/>
              </a:rPr>
              <a:t>://ppelink.wordpress.com/</a:t>
            </a:r>
            <a:endParaRPr kumimoji="0" lang="en-US" sz="1800" b="0" i="0" u="none" strike="noStrike" kern="1200" cap="none" spc="0" normalizeH="0" baseline="0" noProof="0" dirty="0">
              <a:ln>
                <a:noFill/>
              </a:ln>
              <a:solidFill>
                <a:srgbClr val="333637"/>
              </a:solidFill>
              <a:effectLst/>
              <a:uLnTx/>
              <a:uFillTx/>
              <a:latin typeface="Arial" panose="020B0604020202020204"/>
              <a:ea typeface="+mn-ea"/>
              <a:cs typeface="+mn-cs"/>
            </a:endParaRPr>
          </a:p>
        </p:txBody>
      </p:sp>
      <p:sp>
        <p:nvSpPr>
          <p:cNvPr id="7" name="Rectangle 3"/>
          <p:cNvSpPr>
            <a:spLocks noChangeArrowheads="1"/>
          </p:cNvSpPr>
          <p:nvPr/>
        </p:nvSpPr>
        <p:spPr bwMode="auto">
          <a:xfrm>
            <a:off x="371060" y="4061705"/>
            <a:ext cx="61622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smtClean="0">
                <a:ln>
                  <a:noFill/>
                </a:ln>
                <a:solidFill>
                  <a:srgbClr val="333637"/>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US" altLang="en-US" sz="1800" b="0" i="0" u="none" strike="noStrike" kern="1200" cap="none" spc="0" normalizeH="0" baseline="0" noProof="0" dirty="0" smtClean="0">
              <a:ln>
                <a:noFill/>
              </a:ln>
              <a:solidFill>
                <a:srgbClr val="333637"/>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05169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COVID- 19 Financial Support</a:t>
            </a:r>
            <a:endParaRPr lang="en-US" dirty="0"/>
          </a:p>
        </p:txBody>
      </p:sp>
      <p:sp>
        <p:nvSpPr>
          <p:cNvPr id="4" name="TextBox 3"/>
          <p:cNvSpPr txBox="1"/>
          <p:nvPr/>
        </p:nvSpPr>
        <p:spPr>
          <a:xfrm>
            <a:off x="640080" y="1188720"/>
            <a:ext cx="10791358" cy="498598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333637"/>
                </a:solidFill>
                <a:effectLst/>
                <a:uLnTx/>
                <a:uFillTx/>
                <a:latin typeface="Arial" panose="020B0604020202020204"/>
              </a:rPr>
              <a:t>Colorado COVID Relief Fund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333637"/>
                </a:solidFill>
                <a:effectLst/>
                <a:uLnTx/>
                <a:uFillTx/>
                <a:latin typeface="Arial" panose="020B0604020202020204"/>
                <a:hlinkClick r:id="rId2"/>
              </a:rPr>
              <a:t>https://helpcoloradonow.org/covid_relief-fund</a:t>
            </a:r>
            <a:r>
              <a:rPr kumimoji="0" lang="en-US" sz="2400" b="0" i="0" u="none" strike="noStrike" kern="1200" cap="none" spc="0" normalizeH="0" baseline="0" noProof="0" dirty="0" smtClean="0">
                <a:ln>
                  <a:noFill/>
                </a:ln>
                <a:solidFill>
                  <a:srgbClr val="333637"/>
                </a:solidFill>
                <a:effectLst/>
                <a:uLnTx/>
                <a:uFillTx/>
                <a:latin typeface="Arial" panose="020B0604020202020204"/>
                <a:hlinkClick r:id="rId2"/>
              </a:rPr>
              <a:t>/</a:t>
            </a:r>
            <a:endParaRPr kumimoji="0" lang="en-US" sz="2400" b="0" i="0" u="none" strike="noStrike" kern="1200" cap="none" spc="0" normalizeH="0" baseline="0" noProof="0" dirty="0" smtClean="0">
              <a:ln>
                <a:noFill/>
              </a:ln>
              <a:solidFill>
                <a:srgbClr val="333637"/>
              </a:solidFill>
              <a:effectLst/>
              <a:uLnTx/>
              <a:uFillTx/>
              <a:latin typeface="Arial" panose="020B0604020202020204"/>
            </a:endParaRPr>
          </a:p>
          <a:p>
            <a:pPr lvl="0">
              <a:defRPr/>
            </a:pPr>
            <a:r>
              <a:rPr lang="en-US" dirty="0"/>
              <a:t>This Fund is organized to ensure that the most acute community needs across the state are being addressed and that community voice is reflected in all funding decisions made over time. Through this Fund, eligible community-based organizations across Colorado may receive a general operating grant of up to $25,000. </a:t>
            </a:r>
            <a:endParaRPr lang="en-US" dirty="0" smtClean="0"/>
          </a:p>
          <a:p>
            <a:pPr lvl="0">
              <a:defRPr/>
            </a:pPr>
            <a:r>
              <a:rPr kumimoji="0" lang="en-US" sz="2000" b="0" i="0" u="none" strike="noStrike" kern="1200" cap="none" spc="0" normalizeH="0" baseline="0" noProof="0" dirty="0" smtClean="0">
                <a:ln>
                  <a:noFill/>
                </a:ln>
                <a:solidFill>
                  <a:srgbClr val="333637"/>
                </a:solidFill>
                <a:effectLst/>
                <a:uLnTx/>
                <a:uFillTx/>
                <a:latin typeface="Arial" panose="020B0604020202020204"/>
              </a:rPr>
              <a:t>Deadline 4</a:t>
            </a:r>
            <a:r>
              <a:rPr kumimoji="0" lang="en-US" sz="2000" b="0" i="0" u="none" strike="noStrike" kern="1200" cap="none" spc="0" normalizeH="0" noProof="0" dirty="0" smtClean="0">
                <a:ln>
                  <a:noFill/>
                </a:ln>
                <a:solidFill>
                  <a:srgbClr val="333637"/>
                </a:solidFill>
                <a:effectLst/>
                <a:uLnTx/>
                <a:uFillTx/>
                <a:latin typeface="Arial" panose="020B0604020202020204"/>
              </a:rPr>
              <a:t> – May 16 7pm MST  &amp;  </a:t>
            </a:r>
            <a:r>
              <a:rPr lang="en-US" sz="2000" baseline="0" dirty="0" smtClean="0">
                <a:solidFill>
                  <a:srgbClr val="333637"/>
                </a:solidFill>
                <a:latin typeface="Arial" panose="020B0604020202020204"/>
              </a:rPr>
              <a:t>Deadline 5 – May 30 7pm MST</a:t>
            </a:r>
            <a:endParaRPr kumimoji="0" lang="en-US" sz="2000" b="0" i="0" u="none" strike="noStrike" kern="1200" cap="none" spc="0" normalizeH="0" baseline="0" noProof="0" dirty="0" smtClean="0">
              <a:ln>
                <a:noFill/>
              </a:ln>
              <a:solidFill>
                <a:srgbClr val="333637"/>
              </a:solidFill>
              <a:effectLst/>
              <a:uLnTx/>
              <a:uFillTx/>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rgbClr val="333637"/>
              </a:solidFill>
              <a:effectLst/>
              <a:uLnTx/>
              <a:uFillTx/>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333637"/>
                </a:solidFill>
                <a:effectLst/>
                <a:uLnTx/>
                <a:uFillTx/>
                <a:latin typeface="Arial" panose="020B0604020202020204"/>
              </a:rPr>
              <a:t>COVID-19 Business Resource Center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333637"/>
                </a:solidFill>
                <a:effectLst/>
                <a:uLnTx/>
                <a:uFillTx/>
                <a:latin typeface="Arial" panose="020B0604020202020204"/>
                <a:hlinkClick r:id="rId3"/>
              </a:rPr>
              <a:t>https://choosecolorado.com/covid19</a:t>
            </a:r>
            <a:r>
              <a:rPr kumimoji="0" lang="en-US" sz="2400" b="0" i="0" u="none" strike="noStrike" kern="1200" cap="none" spc="0" normalizeH="0" baseline="0" noProof="0" dirty="0" smtClean="0">
                <a:ln>
                  <a:noFill/>
                </a:ln>
                <a:solidFill>
                  <a:srgbClr val="333637"/>
                </a:solidFill>
                <a:effectLst/>
                <a:uLnTx/>
                <a:uFillTx/>
                <a:latin typeface="Arial" panose="020B0604020202020204"/>
                <a:hlinkClick r:id="rId3"/>
              </a:rPr>
              <a:t>/</a:t>
            </a:r>
            <a:endParaRPr kumimoji="0" lang="en-US" sz="2400" b="0" i="0" u="none" strike="noStrike" kern="1200" cap="none" spc="0" normalizeH="0" baseline="0" noProof="0" dirty="0" smtClean="0">
              <a:ln>
                <a:noFill/>
              </a:ln>
              <a:solidFill>
                <a:srgbClr val="333637"/>
              </a:solidFill>
              <a:effectLst/>
              <a:uLnTx/>
              <a:uFillTx/>
              <a:latin typeface="Arial" panose="020B0604020202020204"/>
            </a:endParaRPr>
          </a:p>
          <a:p>
            <a:pPr lvl="0">
              <a:defRPr/>
            </a:pPr>
            <a:r>
              <a:rPr lang="en-US" sz="2000" dirty="0" smtClean="0"/>
              <a:t>Resources </a:t>
            </a:r>
            <a:r>
              <a:rPr lang="en-US" sz="2000" dirty="0"/>
              <a:t>available to support small businesses, nonprofits, freelancers, and independent contractors.</a:t>
            </a:r>
            <a:endParaRPr kumimoji="0" lang="en-US" sz="2800" b="0" i="0" u="none" strike="noStrike" kern="1200" cap="none" spc="0" normalizeH="0" baseline="0" noProof="0" dirty="0" smtClean="0">
              <a:ln>
                <a:noFill/>
              </a:ln>
              <a:solidFill>
                <a:srgbClr val="333637"/>
              </a:solidFill>
              <a:effectLst/>
              <a:uLnTx/>
              <a:uFillTx/>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400" dirty="0">
              <a:solidFill>
                <a:srgbClr val="333637"/>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rgbClr val="333637"/>
                </a:solidFill>
                <a:effectLst/>
                <a:uLnTx/>
                <a:uFillTx/>
                <a:latin typeface="Arial" panose="020B0604020202020204"/>
              </a:rPr>
              <a:t>Contact United</a:t>
            </a:r>
            <a:r>
              <a:rPr kumimoji="0" lang="en-US" sz="2400" b="0" i="0" u="none" strike="noStrike" kern="1200" cap="none" spc="0" normalizeH="0" noProof="0" dirty="0" smtClean="0">
                <a:ln>
                  <a:noFill/>
                </a:ln>
                <a:solidFill>
                  <a:srgbClr val="333637"/>
                </a:solidFill>
                <a:effectLst/>
                <a:uLnTx/>
                <a:uFillTx/>
                <a:latin typeface="Arial" panose="020B0604020202020204"/>
              </a:rPr>
              <a:t> Way @ </a:t>
            </a:r>
            <a:r>
              <a:rPr lang="en-US" sz="2400" baseline="0" dirty="0" smtClean="0">
                <a:solidFill>
                  <a:srgbClr val="333637"/>
                </a:solidFill>
                <a:latin typeface="Arial" panose="020B0604020202020204"/>
              </a:rPr>
              <a:t>211</a:t>
            </a:r>
            <a:endParaRPr kumimoji="0" lang="en-US" sz="2400" b="0" i="0" u="none" strike="noStrike" kern="1200" cap="none" spc="0" normalizeH="0" baseline="0" noProof="0" dirty="0" smtClean="0">
              <a:ln>
                <a:noFill/>
              </a:ln>
              <a:solidFill>
                <a:srgbClr val="333637"/>
              </a:solidFill>
              <a:effectLst/>
              <a:uLnTx/>
              <a:uFillTx/>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srgbClr val="33363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03532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COVID-19 Additional Information and Resources</a:t>
            </a:r>
          </a:p>
        </p:txBody>
      </p:sp>
      <p:sp>
        <p:nvSpPr>
          <p:cNvPr id="4" name="Rectangle 3"/>
          <p:cNvSpPr/>
          <p:nvPr/>
        </p:nvSpPr>
        <p:spPr>
          <a:xfrm>
            <a:off x="914400" y="1199168"/>
            <a:ext cx="10972800" cy="4801314"/>
          </a:xfrm>
          <a:prstGeom prst="rect">
            <a:avLst/>
          </a:prstGeom>
        </p:spPr>
        <p:txBody>
          <a:bodyPr wrap="square">
            <a:spAutoFit/>
          </a:bodyPr>
          <a:lstStyle/>
          <a:p>
            <a:pPr marL="285750" indent="-285750">
              <a:buFont typeface="Courier New" panose="02070309020205020404" pitchFamily="49" charset="0"/>
              <a:buChar char="o"/>
            </a:pPr>
            <a:r>
              <a:rPr lang="en-US" b="1" dirty="0"/>
              <a:t>Sign up the for Colorado Children’s Healthcare Access Program Newsletter- on the current newsletter “CCHAP Practice Manager Newsletter COVI-19 Edition #2 they are sharing the following resources: </a:t>
            </a:r>
          </a:p>
          <a:p>
            <a:endParaRPr lang="en-US" b="1" dirty="0"/>
          </a:p>
          <a:p>
            <a:pPr marL="285750" indent="-285750">
              <a:buFont typeface="Courier New" panose="02070309020205020404" pitchFamily="49" charset="0"/>
              <a:buChar char="o"/>
            </a:pPr>
            <a:r>
              <a:rPr lang="en-US" b="1" dirty="0"/>
              <a:t>	Colorado Division of Insurance FAQs on COVID-19 Telehealth Services</a:t>
            </a:r>
          </a:p>
          <a:p>
            <a:r>
              <a:rPr lang="en-US" dirty="0">
                <a:hlinkClick r:id="rId2"/>
              </a:rPr>
              <a:t>	</a:t>
            </a:r>
            <a:r>
              <a:rPr lang="en-US" u="sng" dirty="0">
                <a:hlinkClick r:id="rId2"/>
              </a:rPr>
              <a:t>Click here for the FAQs</a:t>
            </a:r>
            <a:endParaRPr lang="en-US" u="sng" dirty="0"/>
          </a:p>
          <a:p>
            <a:endParaRPr lang="en-US" dirty="0"/>
          </a:p>
          <a:p>
            <a:pPr marL="285750" indent="-285750">
              <a:buFont typeface="Courier New" panose="02070309020205020404" pitchFamily="49" charset="0"/>
              <a:buChar char="o"/>
            </a:pPr>
            <a:r>
              <a:rPr lang="en-US" b="1" dirty="0"/>
              <a:t>	Survey Results: What Colorado Primary Care Practices are experiencing with COVID-19</a:t>
            </a:r>
          </a:p>
          <a:p>
            <a:r>
              <a:rPr lang="en-US" u="sng" dirty="0">
                <a:hlinkClick r:id="rId3"/>
              </a:rPr>
              <a:t>	Primary Care Response: COVID-19</a:t>
            </a:r>
            <a:endParaRPr lang="en-US" u="sng" dirty="0"/>
          </a:p>
          <a:p>
            <a:endParaRPr lang="en-US" u="sng" dirty="0"/>
          </a:p>
          <a:p>
            <a:pPr marL="285750" indent="-285750">
              <a:buFont typeface="Courier New" panose="02070309020205020404" pitchFamily="49" charset="0"/>
              <a:buChar char="o"/>
            </a:pPr>
            <a:r>
              <a:rPr lang="en-US" b="1" dirty="0"/>
              <a:t>On-Demand Webinar: Limiting the Financial Impact on You and Your Practice</a:t>
            </a:r>
          </a:p>
          <a:p>
            <a:r>
              <a:rPr lang="en-US" dirty="0"/>
              <a:t>The Colorado Medical Society hosted a webinar on Friday, April 3, "Limiting the Financial Impact on You and Your Practice," during which panelists answered questions about the $2 trillion federal COVID-19 relief package and actions Colorado physicians and practices can take to stay afloat during these turbulent times. </a:t>
            </a:r>
            <a:r>
              <a:rPr lang="en-US" u="sng" dirty="0">
                <a:hlinkClick r:id="rId4"/>
              </a:rPr>
              <a:t>Watch the archived version of the webinar here</a:t>
            </a:r>
            <a:r>
              <a:rPr lang="en-US" dirty="0"/>
              <a:t>.</a:t>
            </a:r>
          </a:p>
          <a:p>
            <a:endParaRPr lang="en-US" dirty="0"/>
          </a:p>
          <a:p>
            <a:r>
              <a:rPr lang="en-US" dirty="0"/>
              <a:t>To sign up go to: </a:t>
            </a:r>
            <a:r>
              <a:rPr lang="en-US" dirty="0">
                <a:hlinkClick r:id="rId5"/>
              </a:rPr>
              <a:t>https://cchap.org/news/newsletters/</a:t>
            </a:r>
            <a:r>
              <a:rPr lang="en-US" dirty="0"/>
              <a:t> and under  				 fill out the form.</a:t>
            </a:r>
          </a:p>
        </p:txBody>
      </p:sp>
      <p:pic>
        <p:nvPicPr>
          <p:cNvPr id="5" name="Picture 4"/>
          <p:cNvPicPr>
            <a:picLocks noChangeAspect="1"/>
          </p:cNvPicPr>
          <p:nvPr/>
        </p:nvPicPr>
        <p:blipFill>
          <a:blip r:embed="rId6"/>
          <a:stretch>
            <a:fillRect/>
          </a:stretch>
        </p:blipFill>
        <p:spPr>
          <a:xfrm>
            <a:off x="7375130" y="5263539"/>
            <a:ext cx="1755618" cy="895350"/>
          </a:xfrm>
          <a:prstGeom prst="rect">
            <a:avLst/>
          </a:prstGeom>
        </p:spPr>
      </p:pic>
    </p:spTree>
    <p:extLst>
      <p:ext uri="{BB962C8B-B14F-4D97-AF65-F5344CB8AC3E}">
        <p14:creationId xmlns:p14="http://schemas.microsoft.com/office/powerpoint/2010/main" val="3848147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smtClean="0"/>
              <a:t>04</a:t>
            </a:r>
            <a:endParaRPr lang="en-US" dirty="0"/>
          </a:p>
        </p:txBody>
      </p:sp>
      <p:sp>
        <p:nvSpPr>
          <p:cNvPr id="5" name="Text Placeholder 4"/>
          <p:cNvSpPr>
            <a:spLocks noGrp="1"/>
          </p:cNvSpPr>
          <p:nvPr>
            <p:ph type="body" sz="quarter" idx="11"/>
          </p:nvPr>
        </p:nvSpPr>
        <p:spPr/>
        <p:txBody>
          <a:bodyPr/>
          <a:lstStyle/>
          <a:p>
            <a:pPr algn="ctr"/>
            <a:r>
              <a:rPr lang="en-US" dirty="0" smtClean="0"/>
              <a:t>Reminders</a:t>
            </a:r>
            <a:endParaRPr lang="en-US" dirty="0"/>
          </a:p>
        </p:txBody>
      </p:sp>
      <p:pic>
        <p:nvPicPr>
          <p:cNvPr id="2" name="Picture 1"/>
          <p:cNvPicPr>
            <a:picLocks noChangeAspect="1"/>
          </p:cNvPicPr>
          <p:nvPr/>
        </p:nvPicPr>
        <p:blipFill>
          <a:blip r:embed="rId2"/>
          <a:stretch>
            <a:fillRect/>
          </a:stretch>
        </p:blipFill>
        <p:spPr>
          <a:xfrm>
            <a:off x="6725786" y="2526714"/>
            <a:ext cx="3078747" cy="1804572"/>
          </a:xfrm>
          <a:prstGeom prst="rect">
            <a:avLst/>
          </a:prstGeom>
        </p:spPr>
      </p:pic>
    </p:spTree>
    <p:extLst>
      <p:ext uri="{BB962C8B-B14F-4D97-AF65-F5344CB8AC3E}">
        <p14:creationId xmlns:p14="http://schemas.microsoft.com/office/powerpoint/2010/main" val="1703923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dirty="0" smtClean="0"/>
              <a:t>Reminders</a:t>
            </a:r>
            <a:endParaRPr lang="en-US" dirty="0"/>
          </a:p>
        </p:txBody>
      </p:sp>
      <p:sp>
        <p:nvSpPr>
          <p:cNvPr id="7" name="TextBox 6"/>
          <p:cNvSpPr txBox="1"/>
          <p:nvPr/>
        </p:nvSpPr>
        <p:spPr>
          <a:xfrm>
            <a:off x="640080" y="1188720"/>
            <a:ext cx="10906652" cy="5016758"/>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Are you making a change to your Medicaid ID? NPI? Address?</a:t>
            </a:r>
          </a:p>
          <a:p>
            <a:pPr marL="914400" lvl="1" indent="-457200">
              <a:buFont typeface="Wingdings" panose="05000000000000000000" pitchFamily="2" charset="2"/>
              <a:buChar char="Ø"/>
            </a:pPr>
            <a:r>
              <a:rPr lang="en-US" sz="3200" dirty="0" smtClean="0"/>
              <a:t>Please communicate any of these types of changes to us as soon as possible. Some of these changes will impact your attribution, we can </a:t>
            </a:r>
            <a:r>
              <a:rPr lang="en-US" sz="3200" dirty="0" smtClean="0"/>
              <a:t>help!</a:t>
            </a:r>
          </a:p>
          <a:p>
            <a:pPr marL="457200" indent="-457200">
              <a:buFont typeface="Arial" panose="020B0604020202020204" pitchFamily="34" charset="0"/>
              <a:buChar char="•"/>
            </a:pPr>
            <a:r>
              <a:rPr lang="en-US" sz="3200" dirty="0" smtClean="0"/>
              <a:t>CPAC</a:t>
            </a:r>
          </a:p>
          <a:p>
            <a:pPr marL="285750" indent="-285750">
              <a:buFont typeface="Arial" panose="020B0604020202020204" pitchFamily="34" charset="0"/>
              <a:buChar char="•"/>
            </a:pPr>
            <a:r>
              <a:rPr lang="en-US" sz="3200" dirty="0" smtClean="0"/>
              <a:t>Online </a:t>
            </a:r>
            <a:r>
              <a:rPr lang="en-US" sz="3200" dirty="0"/>
              <a:t>Trauma Informed Training Coming Soon!</a:t>
            </a:r>
          </a:p>
          <a:p>
            <a:pPr marL="742950" lvl="1" indent="-285750">
              <a:buFont typeface="Arial" panose="020B0604020202020204" pitchFamily="34" charset="0"/>
              <a:buChar char="•"/>
            </a:pPr>
            <a:r>
              <a:rPr lang="en-US" sz="3200" dirty="0"/>
              <a:t>Save the Date! June 19 &amp; 20 (4 hour sessions each day). Details and Registration information coming soon. </a:t>
            </a:r>
          </a:p>
          <a:p>
            <a:pPr marL="457200" indent="-457200">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3714314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05</a:t>
            </a:r>
            <a:endParaRPr lang="en-US" dirty="0"/>
          </a:p>
        </p:txBody>
      </p:sp>
      <p:sp>
        <p:nvSpPr>
          <p:cNvPr id="3" name="Text Placeholder 2"/>
          <p:cNvSpPr>
            <a:spLocks noGrp="1"/>
          </p:cNvSpPr>
          <p:nvPr>
            <p:ph type="body" sz="quarter" idx="11"/>
          </p:nvPr>
        </p:nvSpPr>
        <p:spPr/>
        <p:txBody>
          <a:bodyPr/>
          <a:lstStyle/>
          <a:p>
            <a:pPr algn="ctr"/>
            <a:r>
              <a:rPr lang="en-US" dirty="0"/>
              <a:t>Questions </a:t>
            </a:r>
          </a:p>
          <a:p>
            <a:pPr algn="ctr"/>
            <a:r>
              <a:rPr lang="en-US" dirty="0"/>
              <a:t>&amp;</a:t>
            </a:r>
          </a:p>
          <a:p>
            <a:pPr algn="ctr"/>
            <a:r>
              <a:rPr lang="en-US" dirty="0"/>
              <a:t>Open Discussion</a:t>
            </a:r>
          </a:p>
        </p:txBody>
      </p:sp>
    </p:spTree>
    <p:extLst>
      <p:ext uri="{BB962C8B-B14F-4D97-AF65-F5344CB8AC3E}">
        <p14:creationId xmlns:p14="http://schemas.microsoft.com/office/powerpoint/2010/main" val="3744171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a:t>www.northeasthealthpartners.org | 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smtClean="0"/>
              <a:t>May </a:t>
            </a:r>
            <a:r>
              <a:rPr lang="en-US" dirty="0"/>
              <a:t>Weekly Provider Support Call</a:t>
            </a:r>
          </a:p>
        </p:txBody>
      </p:sp>
    </p:spTree>
    <p:extLst>
      <p:ext uri="{BB962C8B-B14F-4D97-AF65-F5344CB8AC3E}">
        <p14:creationId xmlns:p14="http://schemas.microsoft.com/office/powerpoint/2010/main" val="344571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rmAutofit fontScale="90000"/>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nvPr>
        </p:nvGraphicFramePr>
        <p:xfrm>
          <a:off x="640079" y="1478280"/>
          <a:ext cx="9640389" cy="4008120"/>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48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Welcome  &amp; Introductions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4800" b="1" dirty="0" smtClean="0">
                          <a:solidFill>
                            <a:schemeClr val="accent1"/>
                          </a:solidFill>
                        </a:rPr>
                        <a:t>02</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Recent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4800" b="1" dirty="0" smtClean="0">
                          <a:solidFill>
                            <a:schemeClr val="accent1"/>
                          </a:solidFill>
                        </a:rPr>
                        <a:t>03</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COVID-19 – How</a:t>
                      </a:r>
                      <a:r>
                        <a:rPr lang="en-US" sz="2800" baseline="0" dirty="0" smtClean="0">
                          <a:solidFill>
                            <a:schemeClr val="tx1"/>
                          </a:solidFill>
                        </a:rPr>
                        <a:t> to Stay Updated &amp;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r h="801624">
                <a:tc>
                  <a:txBody>
                    <a:bodyPr/>
                    <a:lstStyle/>
                    <a:p>
                      <a:pPr algn="l"/>
                      <a:r>
                        <a:rPr lang="en-US" sz="4800" b="1" dirty="0" smtClean="0">
                          <a:solidFill>
                            <a:schemeClr val="accent1"/>
                          </a:solidFill>
                        </a:rPr>
                        <a:t>04</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t>Reminders</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3839932"/>
                  </a:ext>
                </a:extLst>
              </a:tr>
              <a:tr h="801624">
                <a:tc>
                  <a:txBody>
                    <a:bodyPr/>
                    <a:lstStyle/>
                    <a:p>
                      <a:pPr algn="l"/>
                      <a:r>
                        <a:rPr lang="en-US" sz="4800" b="1" dirty="0" smtClean="0">
                          <a:solidFill>
                            <a:schemeClr val="accent1"/>
                          </a:solidFill>
                        </a:rPr>
                        <a:t>05</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2800" dirty="0" smtClean="0"/>
                        <a:t>Questions &amp;</a:t>
                      </a:r>
                      <a:r>
                        <a:rPr lang="en-US" sz="2800" baseline="0" dirty="0" smtClean="0"/>
                        <a:t> </a:t>
                      </a:r>
                      <a:r>
                        <a:rPr lang="en-US" sz="2800" dirty="0" smtClean="0"/>
                        <a:t>Open Discussion</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9846064"/>
                  </a:ext>
                </a:extLst>
              </a:tr>
            </a:tbl>
          </a:graphicData>
        </a:graphic>
      </p:graphicFrame>
    </p:spTree>
    <p:extLst>
      <p:ext uri="{BB962C8B-B14F-4D97-AF65-F5344CB8AC3E}">
        <p14:creationId xmlns:p14="http://schemas.microsoft.com/office/powerpoint/2010/main" val="3251927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sz="6000" dirty="0"/>
              <a:t>Welcome</a:t>
            </a:r>
          </a:p>
          <a:p>
            <a:pPr algn="ctr"/>
            <a:endParaRPr lang="en-US" sz="6000" dirty="0"/>
          </a:p>
          <a:p>
            <a:pPr algn="ctr"/>
            <a:r>
              <a:rPr lang="en-US" sz="3200" dirty="0">
                <a:latin typeface="Georgia" charset="0"/>
                <a:ea typeface="Arial" charset="0"/>
                <a:cs typeface="Arial" charset="0"/>
              </a:rPr>
              <a:t>Thank you for joining the </a:t>
            </a:r>
            <a:r>
              <a:rPr lang="en-US" sz="3200" dirty="0" smtClean="0">
                <a:latin typeface="Georgia" charset="0"/>
                <a:ea typeface="Arial" charset="0"/>
                <a:cs typeface="Arial" charset="0"/>
              </a:rPr>
              <a:t>May </a:t>
            </a:r>
            <a:r>
              <a:rPr lang="en-US" sz="3200" dirty="0">
                <a:latin typeface="Georgia" charset="0"/>
                <a:ea typeface="Arial" charset="0"/>
                <a:cs typeface="Arial" charset="0"/>
              </a:rPr>
              <a:t>Provider Support Call</a:t>
            </a:r>
            <a:endParaRPr lang="en-US" sz="3200" dirty="0">
              <a:latin typeface="Arial" charset="0"/>
              <a:ea typeface="Arial" charset="0"/>
              <a:cs typeface="Arial" charset="0"/>
            </a:endParaRPr>
          </a:p>
          <a:p>
            <a:pPr algn="ctr"/>
            <a:endParaRPr lang="en-US" sz="6000" dirty="0"/>
          </a:p>
        </p:txBody>
      </p:sp>
    </p:spTree>
    <p:extLst>
      <p:ext uri="{BB962C8B-B14F-4D97-AF65-F5344CB8AC3E}">
        <p14:creationId xmlns:p14="http://schemas.microsoft.com/office/powerpoint/2010/main" val="4038151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02</a:t>
            </a:r>
            <a:endParaRPr lang="en-US" dirty="0"/>
          </a:p>
        </p:txBody>
      </p:sp>
      <p:sp>
        <p:nvSpPr>
          <p:cNvPr id="3" name="Text Placeholder 2"/>
          <p:cNvSpPr>
            <a:spLocks noGrp="1"/>
          </p:cNvSpPr>
          <p:nvPr>
            <p:ph type="body" sz="quarter" idx="11"/>
          </p:nvPr>
        </p:nvSpPr>
        <p:spPr>
          <a:xfrm>
            <a:off x="5453149" y="914400"/>
            <a:ext cx="6450675" cy="5029200"/>
          </a:xfrm>
        </p:spPr>
        <p:txBody>
          <a:bodyPr/>
          <a:lstStyle/>
          <a:p>
            <a:r>
              <a:rPr lang="en-US" i="1" dirty="0" smtClean="0"/>
              <a:t>Updates</a:t>
            </a:r>
          </a:p>
          <a:p>
            <a:pPr marL="685800" indent="-685800">
              <a:buFont typeface="Wingdings" panose="05000000000000000000" pitchFamily="2" charset="2"/>
              <a:buChar char="Ø"/>
            </a:pPr>
            <a:r>
              <a:rPr lang="en-US" i="1" dirty="0" smtClean="0"/>
              <a:t>E&amp;M Codes</a:t>
            </a:r>
          </a:p>
          <a:p>
            <a:pPr marL="685800" indent="-685800">
              <a:buFont typeface="Wingdings" panose="05000000000000000000" pitchFamily="2" charset="2"/>
              <a:buChar char="Ø"/>
            </a:pPr>
            <a:r>
              <a:rPr lang="en-US" b="0" u="sng" dirty="0" smtClean="0">
                <a:solidFill>
                  <a:schemeClr val="tx1"/>
                </a:solidFill>
                <a:hlinkClick r:id="rId2"/>
              </a:rPr>
              <a:t>ConnectToCareJobs.com</a:t>
            </a:r>
            <a:endParaRPr lang="en-US" dirty="0"/>
          </a:p>
          <a:p>
            <a:pPr marL="685800" indent="-685800">
              <a:buFont typeface="Wingdings" panose="05000000000000000000" pitchFamily="2" charset="2"/>
              <a:buChar char="Ø"/>
            </a:pPr>
            <a:endParaRPr lang="en-US" i="1" dirty="0" smtClean="0"/>
          </a:p>
        </p:txBody>
      </p:sp>
    </p:spTree>
    <p:extLst>
      <p:ext uri="{BB962C8B-B14F-4D97-AF65-F5344CB8AC3E}">
        <p14:creationId xmlns:p14="http://schemas.microsoft.com/office/powerpoint/2010/main" val="4054131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282633"/>
            <a:ext cx="10906652" cy="548640"/>
          </a:xfrm>
        </p:spPr>
        <p:txBody>
          <a:bodyPr>
            <a:normAutofit fontScale="90000"/>
          </a:bodyPr>
          <a:lstStyle/>
          <a:p>
            <a:r>
              <a:rPr lang="en-US" dirty="0" smtClean="0"/>
              <a:t>Updates – Behavioral Health E&amp;M Codes</a:t>
            </a:r>
            <a:endParaRPr lang="en-US" dirty="0"/>
          </a:p>
        </p:txBody>
      </p:sp>
      <p:sp>
        <p:nvSpPr>
          <p:cNvPr id="3" name="TextBox 2"/>
          <p:cNvSpPr txBox="1"/>
          <p:nvPr/>
        </p:nvSpPr>
        <p:spPr>
          <a:xfrm>
            <a:off x="640080" y="877283"/>
            <a:ext cx="10906652" cy="5678478"/>
          </a:xfrm>
          <a:prstGeom prst="rect">
            <a:avLst/>
          </a:prstGeom>
          <a:noFill/>
        </p:spPr>
        <p:txBody>
          <a:bodyPr wrap="square" rtlCol="0">
            <a:spAutoFit/>
          </a:bodyPr>
          <a:lstStyle/>
          <a:p>
            <a:r>
              <a:rPr lang="en-US" sz="1900" dirty="0" smtClean="0"/>
              <a:t>If you are a provider that bills Evaluation and Management codes (E&amp;M) with a Behavioral Health Diagnosis, please ensure you are familiar with Appendix J (pages 399-400) in the Uniform Service Coding Manual which can be found at </a:t>
            </a:r>
            <a:r>
              <a:rPr lang="en-US" sz="1900" dirty="0" smtClean="0">
                <a:hlinkClick r:id="rId3"/>
              </a:rPr>
              <a:t>https</a:t>
            </a:r>
            <a:r>
              <a:rPr lang="en-US" sz="1900" dirty="0">
                <a:hlinkClick r:id="rId3"/>
              </a:rPr>
              <a:t>://www.colorado.gov/pacific/hcpf/mental-health-rate-reform-0</a:t>
            </a:r>
            <a:r>
              <a:rPr lang="en-US" sz="1900" dirty="0"/>
              <a:t> </a:t>
            </a:r>
          </a:p>
          <a:p>
            <a:endParaRPr lang="en-US" sz="1900" dirty="0" smtClean="0"/>
          </a:p>
          <a:p>
            <a:r>
              <a:rPr lang="en-US" sz="1900" dirty="0" smtClean="0"/>
              <a:t>A provider alert regarding this change was sent out 4/15/2020.</a:t>
            </a:r>
          </a:p>
          <a:p>
            <a:r>
              <a:rPr lang="en-US" sz="1900" dirty="0" smtClean="0"/>
              <a:t> </a:t>
            </a:r>
          </a:p>
          <a:p>
            <a:r>
              <a:rPr lang="en-US" sz="1900" dirty="0"/>
              <a:t>Evaluation and Management (E&amp;M) Codes for Consultation, Emergency Department and Add-on services are reimbursed under the Capitated Behavioral Health Benefit. These services may be billed to Beacon, if they are included in your contract. </a:t>
            </a:r>
          </a:p>
          <a:p>
            <a:r>
              <a:rPr lang="en-US" sz="1900" dirty="0"/>
              <a:t> </a:t>
            </a:r>
          </a:p>
          <a:p>
            <a:r>
              <a:rPr lang="en-US" sz="1900" dirty="0"/>
              <a:t>However, </a:t>
            </a:r>
            <a:r>
              <a:rPr lang="en-US" sz="1900" dirty="0" smtClean="0"/>
              <a:t>E&amp;M Codes </a:t>
            </a:r>
            <a:r>
              <a:rPr lang="en-US" sz="1900" dirty="0"/>
              <a:t>other than those noted above are reimbursed under the Capitated Behavioral Health Benefit </a:t>
            </a:r>
            <a:r>
              <a:rPr lang="en-US" sz="1900" u="sng" dirty="0"/>
              <a:t>only</a:t>
            </a:r>
            <a:r>
              <a:rPr lang="en-US" sz="1900" dirty="0"/>
              <a:t> for providers with billing provider types considered Behavioral Health Specialty. This billing change applies to dates of service commencing July 1, 2018.  </a:t>
            </a:r>
          </a:p>
          <a:p>
            <a:r>
              <a:rPr lang="en-US" sz="1900" dirty="0"/>
              <a:t> </a:t>
            </a:r>
          </a:p>
          <a:p>
            <a:r>
              <a:rPr lang="en-US" sz="1900" dirty="0" smtClean="0"/>
              <a:t>Provider </a:t>
            </a:r>
            <a:r>
              <a:rPr lang="en-US" sz="1900" dirty="0"/>
              <a:t>types that are not considered Behavioral Health Specialty or codes not covered by the Capitated Behavioral Health benefit must bill to Medicaid Fee-For-Service.</a:t>
            </a:r>
          </a:p>
          <a:p>
            <a:endParaRPr lang="en-US" sz="2000" dirty="0"/>
          </a:p>
          <a:p>
            <a:endParaRPr lang="en-US" sz="2000" dirty="0"/>
          </a:p>
        </p:txBody>
      </p:sp>
    </p:spTree>
    <p:extLst>
      <p:ext uri="{BB962C8B-B14F-4D97-AF65-F5344CB8AC3E}">
        <p14:creationId xmlns:p14="http://schemas.microsoft.com/office/powerpoint/2010/main" val="1690263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New Website Launches to Help Address Health Care Workforce Shortages and Improve Care</a:t>
            </a:r>
            <a:br>
              <a:rPr lang="en-US" dirty="0"/>
            </a:br>
            <a:r>
              <a:rPr lang="en-US" b="0" u="sng" dirty="0">
                <a:solidFill>
                  <a:schemeClr val="tx1"/>
                </a:solidFill>
                <a:hlinkClick r:id="rId2"/>
              </a:rPr>
              <a:t>ConnectToCareJobs.com</a:t>
            </a:r>
            <a:r>
              <a:rPr lang="en-US" b="0" dirty="0">
                <a:solidFill>
                  <a:schemeClr val="tx1"/>
                </a:solidFill>
              </a:rPr>
              <a:t/>
            </a:r>
            <a:br>
              <a:rPr lang="en-US" b="0" dirty="0">
                <a:solidFill>
                  <a:schemeClr val="tx1"/>
                </a:solidFill>
              </a:rPr>
            </a:br>
            <a:r>
              <a:rPr lang="en-US" dirty="0" smtClean="0"/>
              <a:t/>
            </a:r>
            <a:br>
              <a:rPr lang="en-US" dirty="0" smtClean="0"/>
            </a:br>
            <a:r>
              <a:rPr lang="en-US" sz="2700" b="0" dirty="0">
                <a:solidFill>
                  <a:schemeClr val="tx1"/>
                </a:solidFill>
              </a:rPr>
              <a:t>The Department of Health Care Policy &amp; Financing (HCPF), </a:t>
            </a:r>
            <a:r>
              <a:rPr lang="en-US" sz="2700" b="0" u="sng" dirty="0" err="1">
                <a:solidFill>
                  <a:schemeClr val="tx1"/>
                </a:solidFill>
                <a:hlinkClick r:id="rId3"/>
              </a:rPr>
              <a:t>ADvancing</a:t>
            </a:r>
            <a:r>
              <a:rPr lang="en-US" sz="2700" b="0" u="sng" dirty="0">
                <a:solidFill>
                  <a:schemeClr val="tx1"/>
                </a:solidFill>
                <a:hlinkClick r:id="rId3"/>
              </a:rPr>
              <a:t> States</a:t>
            </a:r>
            <a:r>
              <a:rPr lang="en-US" sz="2700" b="0" dirty="0">
                <a:solidFill>
                  <a:schemeClr val="tx1"/>
                </a:solidFill>
              </a:rPr>
              <a:t> and </a:t>
            </a:r>
            <a:r>
              <a:rPr lang="en-US" sz="2700" b="0" u="sng" dirty="0" err="1">
                <a:solidFill>
                  <a:schemeClr val="tx1"/>
                </a:solidFill>
                <a:hlinkClick r:id="rId4"/>
              </a:rPr>
              <a:t>Centene</a:t>
            </a:r>
            <a:r>
              <a:rPr lang="en-US" sz="2700" b="0" u="sng" dirty="0">
                <a:solidFill>
                  <a:schemeClr val="tx1"/>
                </a:solidFill>
                <a:hlinkClick r:id="rId4"/>
              </a:rPr>
              <a:t> Corporation</a:t>
            </a:r>
            <a:r>
              <a:rPr lang="en-US" sz="2700" b="0" dirty="0">
                <a:solidFill>
                  <a:schemeClr val="tx1"/>
                </a:solidFill>
              </a:rPr>
              <a:t> have come together in a unique public-private partnership to develop and launch </a:t>
            </a:r>
            <a:r>
              <a:rPr lang="en-US" sz="2700" b="0" u="sng" dirty="0">
                <a:solidFill>
                  <a:schemeClr val="tx1"/>
                </a:solidFill>
                <a:hlinkClick r:id="rId2"/>
              </a:rPr>
              <a:t>ConnectToCareJobs.com</a:t>
            </a:r>
            <a:r>
              <a:rPr lang="en-US" sz="2700" b="0" dirty="0">
                <a:solidFill>
                  <a:schemeClr val="tx1"/>
                </a:solidFill>
              </a:rPr>
              <a:t>, a new website to help address health care workforce shortages during the coronavirus disease (COVID-19) public health emergency and beyond. The site will connect residential care facilities (like nursing homes and assisted living facilities) that need employees with health care professionals who need </a:t>
            </a:r>
            <a:r>
              <a:rPr lang="en-US" sz="2700" b="0" dirty="0" smtClean="0">
                <a:solidFill>
                  <a:schemeClr val="tx1"/>
                </a:solidFill>
              </a:rPr>
              <a:t>jobs.</a:t>
            </a:r>
            <a:br>
              <a:rPr lang="en-US" sz="2700" b="0" dirty="0" smtClean="0">
                <a:solidFill>
                  <a:schemeClr val="tx1"/>
                </a:solidFill>
              </a:rPr>
            </a:br>
            <a:endParaRPr lang="en-US" sz="2700" b="0" dirty="0">
              <a:solidFill>
                <a:schemeClr val="tx1"/>
              </a:solidFill>
            </a:endParaRPr>
          </a:p>
        </p:txBody>
      </p:sp>
    </p:spTree>
    <p:extLst>
      <p:ext uri="{BB962C8B-B14F-4D97-AF65-F5344CB8AC3E}">
        <p14:creationId xmlns:p14="http://schemas.microsoft.com/office/powerpoint/2010/main" val="69529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sz="6000" dirty="0"/>
              <a:t>COVID – 19</a:t>
            </a:r>
          </a:p>
          <a:p>
            <a:pPr algn="ctr"/>
            <a:r>
              <a:rPr lang="en-US" sz="6000" dirty="0"/>
              <a:t>How to Stay Updated</a:t>
            </a:r>
          </a:p>
        </p:txBody>
      </p:sp>
    </p:spTree>
    <p:extLst>
      <p:ext uri="{BB962C8B-B14F-4D97-AF65-F5344CB8AC3E}">
        <p14:creationId xmlns:p14="http://schemas.microsoft.com/office/powerpoint/2010/main" val="279927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Autofit/>
          </a:bodyPr>
          <a:lstStyle/>
          <a:p>
            <a:r>
              <a:rPr lang="en-US" dirty="0"/>
              <a:t>COVID-19 How to Stay Updated</a:t>
            </a:r>
          </a:p>
        </p:txBody>
      </p:sp>
      <p:sp>
        <p:nvSpPr>
          <p:cNvPr id="3" name="TextBox 2"/>
          <p:cNvSpPr txBox="1"/>
          <p:nvPr/>
        </p:nvSpPr>
        <p:spPr>
          <a:xfrm>
            <a:off x="640079" y="955964"/>
            <a:ext cx="10906652" cy="5447645"/>
          </a:xfrm>
          <a:prstGeom prst="rect">
            <a:avLst/>
          </a:prstGeom>
          <a:noFill/>
        </p:spPr>
        <p:txBody>
          <a:bodyPr wrap="square" rtlCol="0">
            <a:spAutoFit/>
          </a:bodyPr>
          <a:lstStyle/>
          <a:p>
            <a:pPr marL="45720"/>
            <a:r>
              <a:rPr lang="en-US" sz="3200" dirty="0"/>
              <a:t>As there are updates or changes in information you can access updates the following ways; </a:t>
            </a:r>
          </a:p>
          <a:p>
            <a:pPr marL="45720"/>
            <a:endParaRPr lang="en-US" sz="3200" dirty="0"/>
          </a:p>
          <a:p>
            <a:pPr marL="331470" indent="-285750">
              <a:buFont typeface="Arial" panose="020B0604020202020204" pitchFamily="34" charset="0"/>
              <a:buChar char="•"/>
            </a:pPr>
            <a:r>
              <a:rPr lang="en-US" sz="3200" dirty="0"/>
              <a:t>State of Colorado </a:t>
            </a:r>
            <a:r>
              <a:rPr lang="en-US" sz="3200" dirty="0" smtClean="0"/>
              <a:t>Websites </a:t>
            </a:r>
            <a:endParaRPr lang="en-US" sz="3200" dirty="0"/>
          </a:p>
          <a:p>
            <a:pPr marL="331470" indent="-285750">
              <a:buFont typeface="Arial" panose="020B0604020202020204" pitchFamily="34" charset="0"/>
              <a:buChar char="•"/>
            </a:pPr>
            <a:r>
              <a:rPr lang="en-US" sz="3200" dirty="0"/>
              <a:t>State of Colorado Provider Bulletins</a:t>
            </a:r>
          </a:p>
          <a:p>
            <a:pPr marL="331470" indent="-285750">
              <a:buFont typeface="Arial" panose="020B0604020202020204" pitchFamily="34" charset="0"/>
              <a:buChar char="•"/>
            </a:pPr>
            <a:r>
              <a:rPr lang="en-US" sz="3200" dirty="0"/>
              <a:t>RAE websites</a:t>
            </a:r>
          </a:p>
          <a:p>
            <a:pPr marL="331470" indent="-285750">
              <a:buFont typeface="Arial" panose="020B0604020202020204" pitchFamily="34" charset="0"/>
              <a:buChar char="•"/>
            </a:pPr>
            <a:r>
              <a:rPr lang="en-US" sz="3200" dirty="0"/>
              <a:t>As always please contact us with any questions you may have at </a:t>
            </a:r>
            <a:r>
              <a:rPr lang="en-US" sz="3200" dirty="0">
                <a:hlinkClick r:id="rId3"/>
              </a:rPr>
              <a:t>COProviderRelations@BeaconHealthOptions.com</a:t>
            </a:r>
            <a:endParaRPr lang="en-US" sz="3200" dirty="0"/>
          </a:p>
          <a:p>
            <a:pPr marL="45720"/>
            <a:endParaRPr lang="en-US" sz="3200" dirty="0"/>
          </a:p>
          <a:p>
            <a:pPr marL="45720"/>
            <a:endParaRPr lang="en-US" sz="2800" dirty="0"/>
          </a:p>
        </p:txBody>
      </p:sp>
    </p:spTree>
    <p:extLst>
      <p:ext uri="{BB962C8B-B14F-4D97-AF65-F5344CB8AC3E}">
        <p14:creationId xmlns:p14="http://schemas.microsoft.com/office/powerpoint/2010/main" val="645151678"/>
      </p:ext>
    </p:extLst>
  </p:cSld>
  <p:clrMapOvr>
    <a:masterClrMapping/>
  </p:clrMapOvr>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4158</TotalTime>
  <Words>999</Words>
  <Application>Microsoft Office PowerPoint</Application>
  <PresentationFormat>Widescreen</PresentationFormat>
  <Paragraphs>135</Paragraphs>
  <Slides>19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Regular</vt:lpstr>
      <vt:lpstr>Calibri</vt:lpstr>
      <vt:lpstr>Courier New</vt:lpstr>
      <vt:lpstr>Georgia</vt:lpstr>
      <vt:lpstr>System Font Regular</vt:lpstr>
      <vt:lpstr>Wingdings</vt:lpstr>
      <vt:lpstr>Beacon-PPT-Theme</vt:lpstr>
      <vt:lpstr>PowerPoint Presentation</vt:lpstr>
      <vt:lpstr>PowerPoint Presentation</vt:lpstr>
      <vt:lpstr>Agenda</vt:lpstr>
      <vt:lpstr>PowerPoint Presentation</vt:lpstr>
      <vt:lpstr>PowerPoint Presentation</vt:lpstr>
      <vt:lpstr>Updates – Behavioral Health E&amp;M Codes</vt:lpstr>
      <vt:lpstr>New Website Launches to Help Address Health Care Workforce Shortages and Improve Care ConnectToCareJobs.com  The Department of Health Care Policy &amp; Financing (HCPF), ADvancing States and Centene Corporation have come together in a unique public-private partnership to develop and launch ConnectToCareJobs.com, a new website to help address health care workforce shortages during the coronavirus disease (COVID-19) public health emergency and beyond. The site will connect residential care facilities (like nursing homes and assisted living facilities) that need employees with health care professionals who need jobs. </vt:lpstr>
      <vt:lpstr>PowerPoint Presentation</vt:lpstr>
      <vt:lpstr>COVID-19 How to Stay Updated</vt:lpstr>
      <vt:lpstr>COVID-19 How to Stay Updated –  State of Colorado Websites</vt:lpstr>
      <vt:lpstr>COVID-19 How to Stay Updated – Provider Bulletin</vt:lpstr>
      <vt:lpstr>COVID-19 How to Stay Connected–  Region 2 Email</vt:lpstr>
      <vt:lpstr>Obtaining Personal Protective Equipment</vt:lpstr>
      <vt:lpstr>COVID- 19 Financial Support</vt:lpstr>
      <vt:lpstr>COVID-19 Additional Information and Resources</vt:lpstr>
      <vt:lpstr>PowerPoint Presentation</vt:lpstr>
      <vt:lpstr>Reminders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Rhodes, Barbara</cp:lastModifiedBy>
  <cp:revision>143</cp:revision>
  <cp:lastPrinted>2019-04-26T19:22:24Z</cp:lastPrinted>
  <dcterms:created xsi:type="dcterms:W3CDTF">2019-04-16T19:05:28Z</dcterms:created>
  <dcterms:modified xsi:type="dcterms:W3CDTF">2020-05-15T16:10:13Z</dcterms:modified>
  <cp:category/>
</cp:coreProperties>
</file>