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22"/>
  </p:notesMasterIdLst>
  <p:sldIdLst>
    <p:sldId id="3224" r:id="rId2"/>
    <p:sldId id="3152" r:id="rId3"/>
    <p:sldId id="3217" r:id="rId4"/>
    <p:sldId id="3218" r:id="rId5"/>
    <p:sldId id="3202" r:id="rId6"/>
    <p:sldId id="3203" r:id="rId7"/>
    <p:sldId id="3230" r:id="rId8"/>
    <p:sldId id="3231" r:id="rId9"/>
    <p:sldId id="3191" r:id="rId10"/>
    <p:sldId id="3221" r:id="rId11"/>
    <p:sldId id="3226" r:id="rId12"/>
    <p:sldId id="3219" r:id="rId13"/>
    <p:sldId id="3220" r:id="rId14"/>
    <p:sldId id="3192" r:id="rId15"/>
    <p:sldId id="3222" r:id="rId16"/>
    <p:sldId id="3232" r:id="rId17"/>
    <p:sldId id="3229" r:id="rId18"/>
    <p:sldId id="3223" r:id="rId19"/>
    <p:sldId id="3210" r:id="rId20"/>
    <p:sldId id="2953"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5" pos="7296" userDrawn="1">
          <p15:clr>
            <a:srgbClr val="A4A3A4"/>
          </p15:clr>
        </p15:guide>
        <p15:guide id="52" pos="3840" userDrawn="1">
          <p15:clr>
            <a:srgbClr val="A4A3A4"/>
          </p15:clr>
        </p15:guide>
        <p15:guide id="53" orient="horz" pos="816" userDrawn="1">
          <p15:clr>
            <a:srgbClr val="A4A3A4"/>
          </p15:clr>
        </p15:guide>
        <p15:guide id="55" orient="horz" pos="21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F83"/>
    <a:srgbClr val="333637"/>
    <a:srgbClr val="3B3B3C"/>
    <a:srgbClr val="6D7275"/>
    <a:srgbClr val="FFD100"/>
    <a:srgbClr val="000000"/>
    <a:srgbClr val="E4E4E5"/>
    <a:srgbClr val="476021"/>
    <a:srgbClr val="96CEB5"/>
    <a:srgbClr val="8E9A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11" autoAdjust="0"/>
    <p:restoredTop sz="79197" autoAdjust="0"/>
  </p:normalViewPr>
  <p:slideViewPr>
    <p:cSldViewPr snapToGrid="0" snapToObjects="1">
      <p:cViewPr varScale="1">
        <p:scale>
          <a:sx n="58" d="100"/>
          <a:sy n="58" d="100"/>
        </p:scale>
        <p:origin x="768" y="66"/>
      </p:cViewPr>
      <p:guideLst>
        <p:guide pos="7296"/>
        <p:guide pos="3840"/>
        <p:guide orient="horz" pos="816"/>
        <p:guide orient="horz" pos="2184"/>
      </p:guideLst>
    </p:cSldViewPr>
  </p:slideViewPr>
  <p:notesTextViewPr>
    <p:cViewPr>
      <p:scale>
        <a:sx n="200" d="100"/>
        <a:sy n="200" d="100"/>
      </p:scale>
      <p:origin x="0" y="0"/>
    </p:cViewPr>
  </p:notesTextViewPr>
  <p:sorterViewPr>
    <p:cViewPr>
      <p:scale>
        <a:sx n="50" d="100"/>
        <a:sy n="50" d="100"/>
      </p:scale>
      <p:origin x="0" y="0"/>
    </p:cViewPr>
  </p:sorterViewPr>
  <p:notesViewPr>
    <p:cSldViewPr snapToGrid="0" snapToObjects="1" showGuides="1">
      <p:cViewPr varScale="1">
        <p:scale>
          <a:sx n="56" d="100"/>
          <a:sy n="56" d="100"/>
        </p:scale>
        <p:origin x="285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b="0" i="0">
                <a:latin typeface="Arial Regular" charset="0"/>
              </a:defRPr>
            </a:lvl1pPr>
          </a:lstStyle>
          <a:p>
            <a:fld id="{EFC10EE1-B198-C942-8235-326C972CBB30}" type="datetimeFigureOut">
              <a:rPr lang="en-US" smtClean="0"/>
              <a:pPr/>
              <a:t>5/15/2020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b="0" i="0">
                <a:latin typeface="Arial Regular"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457109" rtl="0" eaLnBrk="1" latinLnBrk="0" hangingPunct="1">
      <a:defRPr sz="1200" b="0" i="0" kern="1200">
        <a:solidFill>
          <a:schemeClr val="tx1"/>
        </a:solidFill>
        <a:latin typeface="Arial Regular" charset="0"/>
        <a:ea typeface="+mn-ea"/>
        <a:cs typeface="+mn-cs"/>
      </a:defRPr>
    </a:lvl1pPr>
    <a:lvl2pPr marL="457109" algn="l" defTabSz="457109" rtl="0" eaLnBrk="1" latinLnBrk="0" hangingPunct="1">
      <a:defRPr sz="1200" b="0" i="0" kern="1200">
        <a:solidFill>
          <a:schemeClr val="tx1"/>
        </a:solidFill>
        <a:latin typeface="Arial Regular" charset="0"/>
        <a:ea typeface="+mn-ea"/>
        <a:cs typeface="+mn-cs"/>
      </a:defRPr>
    </a:lvl2pPr>
    <a:lvl3pPr marL="914217" algn="l" defTabSz="457109" rtl="0" eaLnBrk="1" latinLnBrk="0" hangingPunct="1">
      <a:defRPr sz="1200" b="0" i="0" kern="1200">
        <a:solidFill>
          <a:schemeClr val="tx1"/>
        </a:solidFill>
        <a:latin typeface="Arial Regular" charset="0"/>
        <a:ea typeface="+mn-ea"/>
        <a:cs typeface="+mn-cs"/>
      </a:defRPr>
    </a:lvl3pPr>
    <a:lvl4pPr marL="1371326" algn="l" defTabSz="457109" rtl="0" eaLnBrk="1" latinLnBrk="0" hangingPunct="1">
      <a:defRPr sz="1200" b="0" i="0" kern="1200">
        <a:solidFill>
          <a:schemeClr val="tx1"/>
        </a:solidFill>
        <a:latin typeface="Arial Regular" charset="0"/>
        <a:ea typeface="+mn-ea"/>
        <a:cs typeface="+mn-cs"/>
      </a:defRPr>
    </a:lvl4pPr>
    <a:lvl5pPr marL="1828434" algn="l" defTabSz="457109" rtl="0" eaLnBrk="1" latinLnBrk="0" hangingPunct="1">
      <a:defRPr sz="1200" b="0" i="0" kern="1200">
        <a:solidFill>
          <a:schemeClr val="tx1"/>
        </a:solidFill>
        <a:latin typeface="Arial Regular" charset="0"/>
        <a:ea typeface="+mn-ea"/>
        <a:cs typeface="+mn-cs"/>
      </a:defRPr>
    </a:lvl5pPr>
    <a:lvl6pPr marL="2285543" algn="l" defTabSz="457109" rtl="0" eaLnBrk="1" latinLnBrk="0" hangingPunct="1">
      <a:defRPr sz="1200" kern="1200">
        <a:solidFill>
          <a:schemeClr val="tx1"/>
        </a:solidFill>
        <a:latin typeface="+mn-lt"/>
        <a:ea typeface="+mn-ea"/>
        <a:cs typeface="+mn-cs"/>
      </a:defRPr>
    </a:lvl6pPr>
    <a:lvl7pPr marL="2742652" algn="l" defTabSz="457109" rtl="0" eaLnBrk="1" latinLnBrk="0" hangingPunct="1">
      <a:defRPr sz="1200" kern="1200">
        <a:solidFill>
          <a:schemeClr val="tx1"/>
        </a:solidFill>
        <a:latin typeface="+mn-lt"/>
        <a:ea typeface="+mn-ea"/>
        <a:cs typeface="+mn-cs"/>
      </a:defRPr>
    </a:lvl7pPr>
    <a:lvl8pPr marL="3199760" algn="l" defTabSz="457109" rtl="0" eaLnBrk="1" latinLnBrk="0" hangingPunct="1">
      <a:defRPr sz="1200" kern="1200">
        <a:solidFill>
          <a:schemeClr val="tx1"/>
        </a:solidFill>
        <a:latin typeface="+mn-lt"/>
        <a:ea typeface="+mn-ea"/>
        <a:cs typeface="+mn-cs"/>
      </a:defRPr>
    </a:lvl8pPr>
    <a:lvl9pPr marL="3656869" algn="l" defTabSz="457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healthcoloradorae.com/"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northeasthealthpartners.org/"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healthcoloradorae.com/providers/coronavirus-information/"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1595607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20</a:t>
            </a:fld>
            <a:endParaRPr lang="en-US" dirty="0"/>
          </a:p>
        </p:txBody>
      </p:sp>
    </p:spTree>
    <p:extLst>
      <p:ext uri="{BB962C8B-B14F-4D97-AF65-F5344CB8AC3E}">
        <p14:creationId xmlns:p14="http://schemas.microsoft.com/office/powerpoint/2010/main" val="598047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10583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Every</a:t>
            </a:r>
            <a:r>
              <a:rPr lang="en-US" sz="2000" baseline="0" dirty="0" smtClean="0"/>
              <a:t> Friday in the month of April we will conduct a Provider Support Call</a:t>
            </a:r>
            <a:endParaRPr lang="en-US" sz="2000" b="1"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795652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3065893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9</a:t>
            </a:fld>
            <a:endParaRPr lang="en-US" dirty="0"/>
          </a:p>
        </p:txBody>
      </p:sp>
    </p:spTree>
    <p:extLst>
      <p:ext uri="{BB962C8B-B14F-4D97-AF65-F5344CB8AC3E}">
        <p14:creationId xmlns:p14="http://schemas.microsoft.com/office/powerpoint/2010/main" val="928879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t>If you are not receiving Provider Alert emails please let us know so that we can verify the contact information we have.</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10</a:t>
            </a:fld>
            <a:endParaRPr lang="en-US" dirty="0"/>
          </a:p>
        </p:txBody>
      </p:sp>
    </p:spTree>
    <p:extLst>
      <p:ext uri="{BB962C8B-B14F-4D97-AF65-F5344CB8AC3E}">
        <p14:creationId xmlns:p14="http://schemas.microsoft.com/office/powerpoint/2010/main" val="2673090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hlinkClick r:id="rId3"/>
              </a:rPr>
              <a:t>healthcoloradorae.com</a:t>
            </a:r>
            <a:endParaRPr lang="en-US" sz="1200" dirty="0" smtClean="0"/>
          </a:p>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hlinkClick r:id="rId4"/>
              </a:rPr>
              <a:t>northeasthealthpartners.org</a:t>
            </a:r>
            <a:r>
              <a:rPr lang="en-US" sz="1200" dirty="0" smtClean="0"/>
              <a:t> </a:t>
            </a:r>
          </a:p>
          <a:p>
            <a:endParaRPr lang="en-US" dirty="0" smtClean="0">
              <a:hlinkClick r:id="rId4"/>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12</a:t>
            </a:fld>
            <a:endParaRPr lang="en-US" dirty="0"/>
          </a:p>
        </p:txBody>
      </p:sp>
    </p:spTree>
    <p:extLst>
      <p:ext uri="{BB962C8B-B14F-4D97-AF65-F5344CB8AC3E}">
        <p14:creationId xmlns:p14="http://schemas.microsoft.com/office/powerpoint/2010/main" val="1298390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Coronavirus Information page, this is where you can find resources and updates.</a:t>
            </a:r>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13</a:t>
            </a:fld>
            <a:endParaRPr lang="en-US" dirty="0"/>
          </a:p>
        </p:txBody>
      </p:sp>
    </p:spTree>
    <p:extLst>
      <p:ext uri="{BB962C8B-B14F-4D97-AF65-F5344CB8AC3E}">
        <p14:creationId xmlns:p14="http://schemas.microsoft.com/office/powerpoint/2010/main" val="2192327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Link to the coding list</a:t>
            </a:r>
          </a:p>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hlinkClick r:id="rId3"/>
              </a:rPr>
              <a:t>https://www.healthcoloradorae.com/providers/coronavirus-information/</a:t>
            </a:r>
            <a:r>
              <a:rPr lang="en-US" sz="1200" dirty="0" smtClean="0"/>
              <a:t> </a:t>
            </a:r>
          </a:p>
          <a:p>
            <a:endParaRPr lang="en-US" dirty="0" smtClean="0"/>
          </a:p>
        </p:txBody>
      </p:sp>
      <p:sp>
        <p:nvSpPr>
          <p:cNvPr id="4" name="Slide Number Placeholder 3"/>
          <p:cNvSpPr>
            <a:spLocks noGrp="1"/>
          </p:cNvSpPr>
          <p:nvPr>
            <p:ph type="sldNum" sz="quarter" idx="10"/>
          </p:nvPr>
        </p:nvSpPr>
        <p:spPr/>
        <p:txBody>
          <a:bodyPr/>
          <a:lstStyle/>
          <a:p>
            <a:fld id="{006BE02D-20C0-F840-AFAC-BEA99C74FDC2}" type="slidenum">
              <a:rPr lang="en-US" smtClean="0"/>
              <a:pPr/>
              <a:t>14</a:t>
            </a:fld>
            <a:endParaRPr lang="en-US" dirty="0"/>
          </a:p>
        </p:txBody>
      </p:sp>
    </p:spTree>
    <p:extLst>
      <p:ext uri="{BB962C8B-B14F-4D97-AF65-F5344CB8AC3E}">
        <p14:creationId xmlns:p14="http://schemas.microsoft.com/office/powerpoint/2010/main" val="36778845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Text only">
    <p:spTree>
      <p:nvGrpSpPr>
        <p:cNvPr id="1" name=""/>
        <p:cNvGrpSpPr/>
        <p:nvPr/>
      </p:nvGrpSpPr>
      <p:grpSpPr>
        <a:xfrm>
          <a:off x="0" y="0"/>
          <a:ext cx="0" cy="0"/>
          <a:chOff x="0" y="0"/>
          <a:chExt cx="0" cy="0"/>
        </a:xfrm>
      </p:grpSpPr>
      <p:sp>
        <p:nvSpPr>
          <p:cNvPr id="34" name="White Background">
            <a:extLst>
              <a:ext uri="{FF2B5EF4-FFF2-40B4-BE49-F238E27FC236}">
                <a16:creationId xmlns:a16="http://schemas.microsoft.com/office/drawing/2014/main" id="{374CCBED-B8E6-3F43-9B7F-3D682984CE7A}"/>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72" name="Title Placeholder">
            <a:extLst>
              <a:ext uri="{FF2B5EF4-FFF2-40B4-BE49-F238E27FC236}">
                <a16:creationId xmlns:a16="http://schemas.microsoft.com/office/drawing/2014/main" id="{47470B74-B367-514C-BE24-7DFE99081F08}"/>
              </a:ext>
            </a:extLst>
          </p:cNvPr>
          <p:cNvSpPr>
            <a:spLocks noGrp="1"/>
          </p:cNvSpPr>
          <p:nvPr>
            <p:ph type="body" sz="quarter" idx="11"/>
          </p:nvPr>
        </p:nvSpPr>
        <p:spPr>
          <a:xfrm>
            <a:off x="640078" y="1692275"/>
            <a:ext cx="10942321" cy="3200400"/>
          </a:xfrm>
        </p:spPr>
        <p:txBody>
          <a:bodyPr anchor="ctr" anchorCtr="0">
            <a:normAutofit/>
          </a:bodyPr>
          <a:lstStyle>
            <a:lvl1pPr marL="0" indent="0">
              <a:lnSpc>
                <a:spcPct val="114000"/>
              </a:lnSpc>
              <a:spcBef>
                <a:spcPts val="0"/>
              </a:spcBef>
              <a:buNone/>
              <a:defRPr sz="6600" b="1">
                <a:solidFill>
                  <a:schemeClr val="accent1"/>
                </a:solidFill>
                <a:latin typeface="Arial" panose="020B0604020202020204" pitchFamily="34" charset="0"/>
                <a:cs typeface="Arial" panose="020B0604020202020204" pitchFamily="34" charset="0"/>
              </a:defRPr>
            </a:lvl1pPr>
          </a:lstStyle>
          <a:p>
            <a:pPr lvl="0"/>
            <a:r>
              <a:rPr lang="en-US" smtClean="0"/>
              <a:t>Click to edit Master text styles</a:t>
            </a:r>
          </a:p>
        </p:txBody>
      </p:sp>
      <p:sp>
        <p:nvSpPr>
          <p:cNvPr id="73" name="Date Placeholder" descr="Click to enter date">
            <a:extLst>
              <a:ext uri="{FF2B5EF4-FFF2-40B4-BE49-F238E27FC236}">
                <a16:creationId xmlns:a16="http://schemas.microsoft.com/office/drawing/2014/main" id="{AD872191-6ADD-074C-8FEB-802AFF330F35}"/>
              </a:ext>
            </a:extLst>
          </p:cNvPr>
          <p:cNvSpPr>
            <a:spLocks noGrp="1"/>
          </p:cNvSpPr>
          <p:nvPr>
            <p:ph type="body" sz="quarter" idx="12"/>
          </p:nvPr>
        </p:nvSpPr>
        <p:spPr>
          <a:xfrm>
            <a:off x="640079" y="6062472"/>
            <a:ext cx="4538209" cy="320040"/>
          </a:xfrm>
        </p:spPr>
        <p:txBody>
          <a:bodyPr>
            <a:normAutofit/>
          </a:bodyPr>
          <a:lstStyle>
            <a:lvl1pPr marL="0" indent="0">
              <a:buNone/>
              <a:defRPr sz="1800" b="1">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p:txBody>
      </p:sp>
      <p:cxnSp>
        <p:nvCxnSpPr>
          <p:cNvPr id="35" name="Blue Line">
            <a:extLst>
              <a:ext uri="{FF2B5EF4-FFF2-40B4-BE49-F238E27FC236}">
                <a16:creationId xmlns:a16="http://schemas.microsoft.com/office/drawing/2014/main" id="{38FD17EC-52BA-3644-9F20-C3236CB54514}"/>
              </a:ext>
            </a:extLst>
          </p:cNvPr>
          <p:cNvCxnSpPr>
            <a:cxnSpLocks/>
          </p:cNvCxnSpPr>
          <p:nvPr/>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6" name="Beacon Logo">
            <a:extLst>
              <a:ext uri="{FF2B5EF4-FFF2-40B4-BE49-F238E27FC236}">
                <a16:creationId xmlns:a16="http://schemas.microsoft.com/office/drawing/2014/main" id="{D00962FB-7441-4A4D-8A3A-A4F51034BDAF}"/>
              </a:ext>
            </a:extLst>
          </p:cNvPr>
          <p:cNvGrpSpPr/>
          <p:nvPr/>
        </p:nvGrpSpPr>
        <p:grpSpPr>
          <a:xfrm>
            <a:off x="640079" y="640080"/>
            <a:ext cx="2321508" cy="643748"/>
            <a:chOff x="4465225" y="2973986"/>
            <a:chExt cx="3264313" cy="905185"/>
          </a:xfrm>
        </p:grpSpPr>
        <p:sp>
          <p:nvSpPr>
            <p:cNvPr id="37" name="Freeform 36">
              <a:extLst>
                <a:ext uri="{FF2B5EF4-FFF2-40B4-BE49-F238E27FC236}">
                  <a16:creationId xmlns:a16="http://schemas.microsoft.com/office/drawing/2014/main" id="{6B349F63-9900-CB49-961B-1315C2DB3DF4}"/>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8" name="Freeform 37">
              <a:extLst>
                <a:ext uri="{FF2B5EF4-FFF2-40B4-BE49-F238E27FC236}">
                  <a16:creationId xmlns:a16="http://schemas.microsoft.com/office/drawing/2014/main" id="{AC26609F-D0CB-5240-AFF3-E0E0E4873B18}"/>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9" name="Freeform 38">
              <a:extLst>
                <a:ext uri="{FF2B5EF4-FFF2-40B4-BE49-F238E27FC236}">
                  <a16:creationId xmlns:a16="http://schemas.microsoft.com/office/drawing/2014/main" id="{3D4A60F4-DCC1-5347-96F0-CAD749D5DD01}"/>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40" name="Freeform 39">
              <a:extLst>
                <a:ext uri="{FF2B5EF4-FFF2-40B4-BE49-F238E27FC236}">
                  <a16:creationId xmlns:a16="http://schemas.microsoft.com/office/drawing/2014/main" id="{8C8B364C-4C7B-E345-80B7-B79AA126A43C}"/>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41" name="Freeform 40">
              <a:extLst>
                <a:ext uri="{FF2B5EF4-FFF2-40B4-BE49-F238E27FC236}">
                  <a16:creationId xmlns:a16="http://schemas.microsoft.com/office/drawing/2014/main" id="{99AE0D86-497C-274C-AEDA-CB98AC036D5E}"/>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42" name="Freeform 41">
              <a:extLst>
                <a:ext uri="{FF2B5EF4-FFF2-40B4-BE49-F238E27FC236}">
                  <a16:creationId xmlns:a16="http://schemas.microsoft.com/office/drawing/2014/main" id="{EF770D28-7DCE-8148-B3F2-BF383B3D3CDE}"/>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43" name="Freeform 42">
              <a:extLst>
                <a:ext uri="{FF2B5EF4-FFF2-40B4-BE49-F238E27FC236}">
                  <a16:creationId xmlns:a16="http://schemas.microsoft.com/office/drawing/2014/main" id="{7C95B06D-5E64-0F4B-85A9-9D448DE6B831}"/>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44" name="Freeform 43">
              <a:extLst>
                <a:ext uri="{FF2B5EF4-FFF2-40B4-BE49-F238E27FC236}">
                  <a16:creationId xmlns:a16="http://schemas.microsoft.com/office/drawing/2014/main" id="{A7CDD2ED-2C4F-3D4C-8AE8-091961F4C7A3}"/>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45" name="Freeform 44">
              <a:extLst>
                <a:ext uri="{FF2B5EF4-FFF2-40B4-BE49-F238E27FC236}">
                  <a16:creationId xmlns:a16="http://schemas.microsoft.com/office/drawing/2014/main" id="{7870BC07-A4D8-804C-B550-AA52E24B2758}"/>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46" name="Freeform 45">
              <a:extLst>
                <a:ext uri="{FF2B5EF4-FFF2-40B4-BE49-F238E27FC236}">
                  <a16:creationId xmlns:a16="http://schemas.microsoft.com/office/drawing/2014/main" id="{F6FB717F-43B9-084E-AFF0-81F449A2582F}"/>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47" name="Freeform 46">
              <a:extLst>
                <a:ext uri="{FF2B5EF4-FFF2-40B4-BE49-F238E27FC236}">
                  <a16:creationId xmlns:a16="http://schemas.microsoft.com/office/drawing/2014/main" id="{96E67D99-1E65-944C-A3EB-CB092E96A0AA}"/>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48" name="Freeform 47">
              <a:extLst>
                <a:ext uri="{FF2B5EF4-FFF2-40B4-BE49-F238E27FC236}">
                  <a16:creationId xmlns:a16="http://schemas.microsoft.com/office/drawing/2014/main" id="{11DA7DB2-18E3-C845-B503-9CDCCCC77A61}"/>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49" name="Freeform 48">
              <a:extLst>
                <a:ext uri="{FF2B5EF4-FFF2-40B4-BE49-F238E27FC236}">
                  <a16:creationId xmlns:a16="http://schemas.microsoft.com/office/drawing/2014/main" id="{60651A1F-7D1F-1E43-861D-17499A677090}"/>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50" name="Freeform 49">
              <a:extLst>
                <a:ext uri="{FF2B5EF4-FFF2-40B4-BE49-F238E27FC236}">
                  <a16:creationId xmlns:a16="http://schemas.microsoft.com/office/drawing/2014/main" id="{315E3D97-CFE8-0742-9C4C-B1DFABD1DA52}"/>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51" name="Freeform 50">
              <a:extLst>
                <a:ext uri="{FF2B5EF4-FFF2-40B4-BE49-F238E27FC236}">
                  <a16:creationId xmlns:a16="http://schemas.microsoft.com/office/drawing/2014/main" id="{7A3FAF51-7DFD-A64D-BFB2-A4B9F8D4605C}"/>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52" name="Freeform 51">
              <a:extLst>
                <a:ext uri="{FF2B5EF4-FFF2-40B4-BE49-F238E27FC236}">
                  <a16:creationId xmlns:a16="http://schemas.microsoft.com/office/drawing/2014/main" id="{F3BBA846-B489-834E-96A8-A3E12A515B8D}"/>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53" name="Freeform 52">
              <a:extLst>
                <a:ext uri="{FF2B5EF4-FFF2-40B4-BE49-F238E27FC236}">
                  <a16:creationId xmlns:a16="http://schemas.microsoft.com/office/drawing/2014/main" id="{0F0D8EB4-EF31-C446-A265-2FAC67CE2D48}"/>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54" name="Freeform 53">
              <a:extLst>
                <a:ext uri="{FF2B5EF4-FFF2-40B4-BE49-F238E27FC236}">
                  <a16:creationId xmlns:a16="http://schemas.microsoft.com/office/drawing/2014/main" id="{0CA0E1D8-D740-2D4D-AEAF-49121C7F1F09}"/>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55" name="Freeform 54">
              <a:extLst>
                <a:ext uri="{FF2B5EF4-FFF2-40B4-BE49-F238E27FC236}">
                  <a16:creationId xmlns:a16="http://schemas.microsoft.com/office/drawing/2014/main" id="{119317FB-7BD4-D74D-9206-0E90CB3F3C7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56" name="Freeform 55">
              <a:extLst>
                <a:ext uri="{FF2B5EF4-FFF2-40B4-BE49-F238E27FC236}">
                  <a16:creationId xmlns:a16="http://schemas.microsoft.com/office/drawing/2014/main" id="{FEEB9C0A-0663-B143-ADE9-4BD468FC8054}"/>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sp>
        <p:nvSpPr>
          <p:cNvPr id="27" name="White Background">
            <a:extLst>
              <a:ext uri="{FF2B5EF4-FFF2-40B4-BE49-F238E27FC236}">
                <a16:creationId xmlns:a16="http://schemas.microsoft.com/office/drawing/2014/main" id="{9D8E0F4B-1125-0A42-A1A2-C3DBBEB60F6B}"/>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28" name="Blue Line">
            <a:extLst>
              <a:ext uri="{FF2B5EF4-FFF2-40B4-BE49-F238E27FC236}">
                <a16:creationId xmlns:a16="http://schemas.microsoft.com/office/drawing/2014/main" id="{F02FB26E-E630-9A40-B3CA-9BFC293E7D77}"/>
              </a:ext>
            </a:extLst>
          </p:cNvPr>
          <p:cNvCxnSpPr>
            <a:cxnSpLocks/>
          </p:cNvCxnSpPr>
          <p:nvPr userDrawn="1"/>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9" name="Beacon Logo">
            <a:extLst>
              <a:ext uri="{FF2B5EF4-FFF2-40B4-BE49-F238E27FC236}">
                <a16:creationId xmlns:a16="http://schemas.microsoft.com/office/drawing/2014/main" id="{7030721F-2FF4-8943-BC5B-9C2454677579}"/>
              </a:ext>
            </a:extLst>
          </p:cNvPr>
          <p:cNvGrpSpPr/>
          <p:nvPr userDrawn="1"/>
        </p:nvGrpSpPr>
        <p:grpSpPr>
          <a:xfrm>
            <a:off x="640079" y="640080"/>
            <a:ext cx="2321508" cy="643748"/>
            <a:chOff x="4465225" y="2973986"/>
            <a:chExt cx="3264313" cy="905185"/>
          </a:xfrm>
        </p:grpSpPr>
        <p:sp>
          <p:nvSpPr>
            <p:cNvPr id="30" name="Freeform 29">
              <a:extLst>
                <a:ext uri="{FF2B5EF4-FFF2-40B4-BE49-F238E27FC236}">
                  <a16:creationId xmlns:a16="http://schemas.microsoft.com/office/drawing/2014/main" id="{4C214766-4697-6D4C-9D09-C8E265C30B15}"/>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1" name="Freeform 30">
              <a:extLst>
                <a:ext uri="{FF2B5EF4-FFF2-40B4-BE49-F238E27FC236}">
                  <a16:creationId xmlns:a16="http://schemas.microsoft.com/office/drawing/2014/main" id="{E817D10D-55D4-5B47-93E4-68D4B1C8A339}"/>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8495E591-0CE5-2848-8AC0-F04286F85B1C}"/>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1D40CB74-F48E-B44F-87A6-E8CA2AEF40B3}"/>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57" name="Freeform 56">
              <a:extLst>
                <a:ext uri="{FF2B5EF4-FFF2-40B4-BE49-F238E27FC236}">
                  <a16:creationId xmlns:a16="http://schemas.microsoft.com/office/drawing/2014/main" id="{EAA8D84C-2883-2449-AB28-366AE3692A97}"/>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58" name="Freeform 57">
              <a:extLst>
                <a:ext uri="{FF2B5EF4-FFF2-40B4-BE49-F238E27FC236}">
                  <a16:creationId xmlns:a16="http://schemas.microsoft.com/office/drawing/2014/main" id="{B1215C53-CD79-394E-8403-FA33B6AEEEE9}"/>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59" name="Freeform 58">
              <a:extLst>
                <a:ext uri="{FF2B5EF4-FFF2-40B4-BE49-F238E27FC236}">
                  <a16:creationId xmlns:a16="http://schemas.microsoft.com/office/drawing/2014/main" id="{F97DFC72-710E-3F47-B947-9C436EDAFE18}"/>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60" name="Freeform 59">
              <a:extLst>
                <a:ext uri="{FF2B5EF4-FFF2-40B4-BE49-F238E27FC236}">
                  <a16:creationId xmlns:a16="http://schemas.microsoft.com/office/drawing/2014/main" id="{B68BC4AA-5DCD-9148-B894-A7846FF89442}"/>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61" name="Freeform 60">
              <a:extLst>
                <a:ext uri="{FF2B5EF4-FFF2-40B4-BE49-F238E27FC236}">
                  <a16:creationId xmlns:a16="http://schemas.microsoft.com/office/drawing/2014/main" id="{35CFE6C5-E37B-AE42-89A0-BDEBF6725C72}"/>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62" name="Freeform 61">
              <a:extLst>
                <a:ext uri="{FF2B5EF4-FFF2-40B4-BE49-F238E27FC236}">
                  <a16:creationId xmlns:a16="http://schemas.microsoft.com/office/drawing/2014/main" id="{D34F0DEC-5B75-A641-A0AE-F87B1B2CF856}"/>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63" name="Freeform 62">
              <a:extLst>
                <a:ext uri="{FF2B5EF4-FFF2-40B4-BE49-F238E27FC236}">
                  <a16:creationId xmlns:a16="http://schemas.microsoft.com/office/drawing/2014/main" id="{BCF3F64F-FD10-4B46-A724-3AECCA7B781E}"/>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64" name="Freeform 63">
              <a:extLst>
                <a:ext uri="{FF2B5EF4-FFF2-40B4-BE49-F238E27FC236}">
                  <a16:creationId xmlns:a16="http://schemas.microsoft.com/office/drawing/2014/main" id="{F2E7EF42-BB78-E346-9783-39D9D2649410}"/>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65" name="Freeform 64">
              <a:extLst>
                <a:ext uri="{FF2B5EF4-FFF2-40B4-BE49-F238E27FC236}">
                  <a16:creationId xmlns:a16="http://schemas.microsoft.com/office/drawing/2014/main" id="{D20AC347-11E5-1144-A8AB-505CE81E5CE1}"/>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66" name="Freeform 65">
              <a:extLst>
                <a:ext uri="{FF2B5EF4-FFF2-40B4-BE49-F238E27FC236}">
                  <a16:creationId xmlns:a16="http://schemas.microsoft.com/office/drawing/2014/main" id="{D4851DC2-11CB-6349-BCB9-3BD1D3CCBA97}"/>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67" name="Freeform 66">
              <a:extLst>
                <a:ext uri="{FF2B5EF4-FFF2-40B4-BE49-F238E27FC236}">
                  <a16:creationId xmlns:a16="http://schemas.microsoft.com/office/drawing/2014/main" id="{42901148-EFE1-734E-BE1F-89B9D28178BD}"/>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68" name="Freeform 67">
              <a:extLst>
                <a:ext uri="{FF2B5EF4-FFF2-40B4-BE49-F238E27FC236}">
                  <a16:creationId xmlns:a16="http://schemas.microsoft.com/office/drawing/2014/main" id="{221B7018-0086-D845-B124-E4BBAD6E5B46}"/>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69" name="Freeform 68">
              <a:extLst>
                <a:ext uri="{FF2B5EF4-FFF2-40B4-BE49-F238E27FC236}">
                  <a16:creationId xmlns:a16="http://schemas.microsoft.com/office/drawing/2014/main" id="{BF8BCDF9-F0F4-3F40-9516-7360ED66F7A2}"/>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70" name="Freeform 69">
              <a:extLst>
                <a:ext uri="{FF2B5EF4-FFF2-40B4-BE49-F238E27FC236}">
                  <a16:creationId xmlns:a16="http://schemas.microsoft.com/office/drawing/2014/main" id="{4662677E-FEED-1142-8465-77BF77781E40}"/>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71" name="Freeform 70">
              <a:extLst>
                <a:ext uri="{FF2B5EF4-FFF2-40B4-BE49-F238E27FC236}">
                  <a16:creationId xmlns:a16="http://schemas.microsoft.com/office/drawing/2014/main" id="{CF14EBCB-3052-D044-911F-4F9CEE514F2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74" name="Freeform 73">
              <a:extLst>
                <a:ext uri="{FF2B5EF4-FFF2-40B4-BE49-F238E27FC236}">
                  <a16:creationId xmlns:a16="http://schemas.microsoft.com/office/drawing/2014/main" id="{017E1A47-5B51-ED46-8484-CB7AE18D92DD}"/>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cxnSp>
        <p:nvCxnSpPr>
          <p:cNvPr id="75" name="Straight Connector 74"/>
          <p:cNvCxnSpPr/>
          <p:nvPr userDrawn="1"/>
        </p:nvCxnSpPr>
        <p:spPr>
          <a:xfrm>
            <a:off x="3258334"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userDrawn="1"/>
        </p:nvCxnSpPr>
        <p:spPr>
          <a:xfrm>
            <a:off x="6473463"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78" name="Picture 2" descr="ealth Colorado"/>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6754465" y="721564"/>
            <a:ext cx="1282095" cy="523522"/>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78"/>
          <p:cNvPicPr>
            <a:picLocks noChangeAspect="1"/>
          </p:cNvPicPr>
          <p:nvPr userDrawn="1"/>
        </p:nvPicPr>
        <p:blipFill rotWithShape="1">
          <a:blip r:embed="rId3" cstate="email">
            <a:extLst>
              <a:ext uri="{28A0092B-C50C-407E-A947-70E740481C1C}">
                <a14:useLocalDpi xmlns:a14="http://schemas.microsoft.com/office/drawing/2010/main" val="0"/>
              </a:ext>
            </a:extLst>
          </a:blip>
          <a:srcRect l="13827" t="29345" r="15301" b="26082"/>
          <a:stretch/>
        </p:blipFill>
        <p:spPr>
          <a:xfrm>
            <a:off x="3462278" y="699648"/>
            <a:ext cx="2791144" cy="579582"/>
          </a:xfrm>
          <a:prstGeom prst="rect">
            <a:avLst/>
          </a:prstGeom>
        </p:spPr>
      </p:pic>
    </p:spTree>
    <p:extLst>
      <p:ext uri="{BB962C8B-B14F-4D97-AF65-F5344CB8AC3E}">
        <p14:creationId xmlns:p14="http://schemas.microsoft.com/office/powerpoint/2010/main" val="309696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hapter Slide: Text">
    <p:spTree>
      <p:nvGrpSpPr>
        <p:cNvPr id="1" name=""/>
        <p:cNvGrpSpPr/>
        <p:nvPr/>
      </p:nvGrpSpPr>
      <p:grpSpPr>
        <a:xfrm>
          <a:off x="0" y="0"/>
          <a:ext cx="0" cy="0"/>
          <a:chOff x="0" y="0"/>
          <a:chExt cx="0" cy="0"/>
        </a:xfrm>
      </p:grpSpPr>
      <p:sp>
        <p:nvSpPr>
          <p:cNvPr id="11" name="Chapter Number Placeholder">
            <a:extLst>
              <a:ext uri="{FF2B5EF4-FFF2-40B4-BE49-F238E27FC236}">
                <a16:creationId xmlns:a16="http://schemas.microsoft.com/office/drawing/2014/main" id="{BD98E9AC-439C-FC40-92C7-2BF3884411DE}"/>
              </a:ext>
            </a:extLst>
          </p:cNvPr>
          <p:cNvSpPr>
            <a:spLocks noGrp="1"/>
          </p:cNvSpPr>
          <p:nvPr>
            <p:ph type="body" sz="quarter" idx="10" hasCustomPrompt="1"/>
          </p:nvPr>
        </p:nvSpPr>
        <p:spPr>
          <a:xfrm>
            <a:off x="640080" y="1188720"/>
            <a:ext cx="1864164" cy="1894238"/>
          </a:xfrm>
        </p:spPr>
        <p:txBody>
          <a:bodyPr bIns="2514600">
            <a:noAutofit/>
          </a:bodyPr>
          <a:lstStyle>
            <a:lvl1pPr marL="0" indent="0">
              <a:buNone/>
              <a:defRPr sz="12000" b="1" spc="-250" baseline="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00</a:t>
            </a:r>
          </a:p>
        </p:txBody>
      </p:sp>
      <p:sp>
        <p:nvSpPr>
          <p:cNvPr id="12" name="Chapter Text Placeholder ">
            <a:extLst>
              <a:ext uri="{FF2B5EF4-FFF2-40B4-BE49-F238E27FC236}">
                <a16:creationId xmlns:a16="http://schemas.microsoft.com/office/drawing/2014/main" id="{6A806DDE-B9D0-5C47-8F6C-34FEA7D899CA}"/>
              </a:ext>
            </a:extLst>
          </p:cNvPr>
          <p:cNvSpPr>
            <a:spLocks noGrp="1"/>
          </p:cNvSpPr>
          <p:nvPr>
            <p:ph type="body" sz="quarter" idx="11"/>
          </p:nvPr>
        </p:nvSpPr>
        <p:spPr>
          <a:xfrm>
            <a:off x="5750560" y="914400"/>
            <a:ext cx="5029200" cy="5029200"/>
          </a:xfrm>
        </p:spPr>
        <p:txBody>
          <a:bodyPr>
            <a:normAutofit/>
          </a:bodyPr>
          <a:lstStyle>
            <a:lvl1pPr marL="0" indent="0">
              <a:lnSpc>
                <a:spcPct val="114000"/>
              </a:lnSpc>
              <a:spcBef>
                <a:spcPts val="0"/>
              </a:spcBef>
              <a:buNone/>
              <a:defRPr sz="4800" b="1">
                <a:solidFill>
                  <a:schemeClr val="accent1"/>
                </a:solidFill>
                <a:latin typeface="Arial" panose="020B0604020202020204" pitchFamily="34" charset="0"/>
                <a:cs typeface="Arial" panose="020B0604020202020204" pitchFamily="34" charset="0"/>
              </a:defRPr>
            </a:lvl1pPr>
          </a:lstStyle>
          <a:p>
            <a:pPr lvl="0"/>
            <a:r>
              <a:rPr lang="en-US" dirty="0" smtClean="0"/>
              <a:t>Click to edit Master text styles</a:t>
            </a:r>
          </a:p>
        </p:txBody>
      </p:sp>
      <p:sp>
        <p:nvSpPr>
          <p:cNvPr id="7" name="Chapter">
            <a:extLst>
              <a:ext uri="{FF2B5EF4-FFF2-40B4-BE49-F238E27FC236}">
                <a16:creationId xmlns:a16="http://schemas.microsoft.com/office/drawing/2014/main" id="{7B770C18-C61F-0A47-9F64-B6F1D7A56133}"/>
              </a:ext>
            </a:extLst>
          </p:cNvPr>
          <p:cNvSpPr txBox="1"/>
          <p:nvPr/>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cxnSp>
        <p:nvCxnSpPr>
          <p:cNvPr id="8" name="Blue Line">
            <a:extLst>
              <a:ext uri="{FF2B5EF4-FFF2-40B4-BE49-F238E27FC236}">
                <a16:creationId xmlns:a16="http://schemas.microsoft.com/office/drawing/2014/main" id="{8BFB749C-D77A-B04B-8457-C8C7BFC31E5A}"/>
              </a:ext>
            </a:extLst>
          </p:cNvPr>
          <p:cNvCxnSpPr>
            <a:cxnSpLocks/>
          </p:cNvCxnSpPr>
          <p:nvPr userDrawn="1"/>
        </p:nvCxnSpPr>
        <p:spPr>
          <a:xfrm>
            <a:off x="5152311" y="585243"/>
            <a:ext cx="0" cy="6273653"/>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hapter">
            <a:extLst>
              <a:ext uri="{FF2B5EF4-FFF2-40B4-BE49-F238E27FC236}">
                <a16:creationId xmlns:a16="http://schemas.microsoft.com/office/drawing/2014/main" id="{0C671E76-BB82-894F-AF6C-B589803EACF9}"/>
              </a:ext>
            </a:extLst>
          </p:cNvPr>
          <p:cNvSpPr txBox="1"/>
          <p:nvPr userDrawn="1"/>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82344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Content Slide">
    <p:spTree>
      <p:nvGrpSpPr>
        <p:cNvPr id="1" name=""/>
        <p:cNvGrpSpPr/>
        <p:nvPr/>
      </p:nvGrpSpPr>
      <p:grpSpPr>
        <a:xfrm>
          <a:off x="0" y="0"/>
          <a:ext cx="0" cy="0"/>
          <a:chOff x="0" y="0"/>
          <a:chExt cx="0" cy="0"/>
        </a:xfrm>
      </p:grpSpPr>
      <p:sp>
        <p:nvSpPr>
          <p:cNvPr id="4" name="Title Placeholder">
            <a:extLst>
              <a:ext uri="{FF2B5EF4-FFF2-40B4-BE49-F238E27FC236}">
                <a16:creationId xmlns:a16="http://schemas.microsoft.com/office/drawing/2014/main" id="{D41C7282-3E5D-E245-98BA-F00051A8A5CC}"/>
              </a:ext>
            </a:extLst>
          </p:cNvPr>
          <p:cNvSpPr>
            <a:spLocks noGrp="1"/>
          </p:cNvSpPr>
          <p:nvPr>
            <p:ph type="title"/>
          </p:nvPr>
        </p:nvSpPr>
        <p:spPr>
          <a:xfrm>
            <a:off x="640080" y="640080"/>
            <a:ext cx="10906652" cy="548640"/>
          </a:xfrm>
          <a:prstGeom prst="rect">
            <a:avLst/>
          </a:prstGeom>
        </p:spPr>
        <p:txBody>
          <a:bodyPr vert="horz" lIns="0" tIns="0" rIns="0" bIns="0" rtlCol="0" anchor="t" anchorCtr="0">
            <a:normAutofit/>
          </a:bodyPr>
          <a:lstStyle>
            <a:lvl1pPr>
              <a:lnSpc>
                <a:spcPct val="114000"/>
              </a:lnSpc>
              <a:defRPr sz="3600"/>
            </a:lvl1pPr>
          </a:lstStyle>
          <a:p>
            <a:r>
              <a:rPr lang="en-US" smtClean="0"/>
              <a:t>Click to edit Master title style</a:t>
            </a:r>
            <a:endParaRPr lang="en-US" dirty="0"/>
          </a:p>
        </p:txBody>
      </p:sp>
    </p:spTree>
    <p:extLst>
      <p:ext uri="{BB962C8B-B14F-4D97-AF65-F5344CB8AC3E}">
        <p14:creationId xmlns:p14="http://schemas.microsoft.com/office/powerpoint/2010/main" val="426459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hank You Slide">
    <p:spTree>
      <p:nvGrpSpPr>
        <p:cNvPr id="1" name=""/>
        <p:cNvGrpSpPr/>
        <p:nvPr/>
      </p:nvGrpSpPr>
      <p:grpSpPr>
        <a:xfrm>
          <a:off x="0" y="0"/>
          <a:ext cx="0" cy="0"/>
          <a:chOff x="0" y="0"/>
          <a:chExt cx="0" cy="0"/>
        </a:xfrm>
      </p:grpSpPr>
      <p:sp>
        <p:nvSpPr>
          <p:cNvPr id="14" name="White Background">
            <a:extLst>
              <a:ext uri="{FF2B5EF4-FFF2-40B4-BE49-F238E27FC236}">
                <a16:creationId xmlns:a16="http://schemas.microsoft.com/office/drawing/2014/main" id="{F69EDAB3-BFA0-194E-AEF3-46A76D5CC7DE}"/>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7" name="Facebook">
            <a:extLst>
              <a:ext uri="{FF2B5EF4-FFF2-40B4-BE49-F238E27FC236}">
                <a16:creationId xmlns:a16="http://schemas.microsoft.com/office/drawing/2014/main" id="{B67BD0CB-DAE6-AC4B-A0D4-BD2EF55CA29E}"/>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8" name="Twitter">
            <a:extLst>
              <a:ext uri="{FF2B5EF4-FFF2-40B4-BE49-F238E27FC236}">
                <a16:creationId xmlns:a16="http://schemas.microsoft.com/office/drawing/2014/main" id="{5227C356-A0C3-2542-A50A-7F51CD9F44E7}"/>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9" name="LinkedIn">
            <a:extLst>
              <a:ext uri="{FF2B5EF4-FFF2-40B4-BE49-F238E27FC236}">
                <a16:creationId xmlns:a16="http://schemas.microsoft.com/office/drawing/2014/main" id="{ACB7E6ED-5AFE-4D4F-9714-BF39077BD8F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20" name="Contact Us">
            <a:extLst>
              <a:ext uri="{FF2B5EF4-FFF2-40B4-BE49-F238E27FC236}">
                <a16:creationId xmlns:a16="http://schemas.microsoft.com/office/drawing/2014/main" id="{B63699E1-BC77-434B-8E71-1416194681FF}"/>
              </a:ext>
            </a:extLst>
          </p:cNvPr>
          <p:cNvSpPr txBox="1"/>
          <p:nvPr/>
        </p:nvSpPr>
        <p:spPr>
          <a:xfrm>
            <a:off x="836830" y="2218560"/>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cxnSp>
        <p:nvCxnSpPr>
          <p:cNvPr id="21" name="Blue Line">
            <a:extLst>
              <a:ext uri="{FF2B5EF4-FFF2-40B4-BE49-F238E27FC236}">
                <a16:creationId xmlns:a16="http://schemas.microsoft.com/office/drawing/2014/main" id="{A4EE1D8B-86BC-E841-980C-BE3DA42461DF}"/>
              </a:ext>
            </a:extLst>
          </p:cNvPr>
          <p:cNvCxnSpPr/>
          <p:nvPr/>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hank You ">
            <a:extLst>
              <a:ext uri="{FF2B5EF4-FFF2-40B4-BE49-F238E27FC236}">
                <a16:creationId xmlns:a16="http://schemas.microsoft.com/office/drawing/2014/main" id="{CF83BA9C-A9E8-CB41-951F-B8ABEEE526C7}"/>
              </a:ext>
            </a:extLst>
          </p:cNvPr>
          <p:cNvSpPr txBox="1"/>
          <p:nvPr/>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
        <p:nvSpPr>
          <p:cNvPr id="9" name="White Background">
            <a:extLst>
              <a:ext uri="{FF2B5EF4-FFF2-40B4-BE49-F238E27FC236}">
                <a16:creationId xmlns:a16="http://schemas.microsoft.com/office/drawing/2014/main" id="{BB8DACD8-EF1D-2D42-89BB-EF34322F8CCF}"/>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11" name="Blue Line">
            <a:extLst>
              <a:ext uri="{FF2B5EF4-FFF2-40B4-BE49-F238E27FC236}">
                <a16:creationId xmlns:a16="http://schemas.microsoft.com/office/drawing/2014/main" id="{769E43F8-11C3-6B46-A1D6-8B84BFC2D8A9}"/>
              </a:ext>
            </a:extLst>
          </p:cNvPr>
          <p:cNvCxnSpPr/>
          <p:nvPr userDrawn="1"/>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hank You ">
            <a:extLst>
              <a:ext uri="{FF2B5EF4-FFF2-40B4-BE49-F238E27FC236}">
                <a16:creationId xmlns:a16="http://schemas.microsoft.com/office/drawing/2014/main" id="{F16F8A81-96AC-164E-958C-0C0DB8EBA0F4}"/>
              </a:ext>
            </a:extLst>
          </p:cNvPr>
          <p:cNvSpPr txBox="1"/>
          <p:nvPr userDrawn="1"/>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Tree>
    <p:extLst>
      <p:ext uri="{BB962C8B-B14F-4D97-AF65-F5344CB8AC3E}">
        <p14:creationId xmlns:p14="http://schemas.microsoft.com/office/powerpoint/2010/main" val="1900123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640080"/>
            <a:ext cx="10908791" cy="548640"/>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40080" y="1828800"/>
            <a:ext cx="10908789" cy="3657600"/>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p:txBody>
      </p:sp>
      <p:sp>
        <p:nvSpPr>
          <p:cNvPr id="7" name="TextBox 6">
            <a:extLst>
              <a:ext uri="{FF2B5EF4-FFF2-40B4-BE49-F238E27FC236}">
                <a16:creationId xmlns:a16="http://schemas.microsoft.com/office/drawing/2014/main" id="{80884BFD-3F15-5D43-B281-F9D8771F5679}"/>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5" name="Group 4">
            <a:extLst>
              <a:ext uri="{FF2B5EF4-FFF2-40B4-BE49-F238E27FC236}">
                <a16:creationId xmlns:a16="http://schemas.microsoft.com/office/drawing/2014/main" id="{FA427195-6CEE-0948-BECC-D91F1B454A0F}"/>
              </a:ext>
            </a:extLst>
          </p:cNvPr>
          <p:cNvGrpSpPr/>
          <p:nvPr/>
        </p:nvGrpSpPr>
        <p:grpSpPr>
          <a:xfrm>
            <a:off x="665859" y="6088060"/>
            <a:ext cx="1122414" cy="230145"/>
            <a:chOff x="665859" y="6088060"/>
            <a:chExt cx="1122414" cy="230145"/>
          </a:xfrm>
        </p:grpSpPr>
        <p:sp>
          <p:nvSpPr>
            <p:cNvPr id="17" name="Freeform 16">
              <a:extLst>
                <a:ext uri="{FF2B5EF4-FFF2-40B4-BE49-F238E27FC236}">
                  <a16:creationId xmlns:a16="http://schemas.microsoft.com/office/drawing/2014/main" id="{867B3D0A-750A-BB4C-AF64-89241AC25BE1}"/>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8" name="Freeform 17">
              <a:extLst>
                <a:ext uri="{FF2B5EF4-FFF2-40B4-BE49-F238E27FC236}">
                  <a16:creationId xmlns:a16="http://schemas.microsoft.com/office/drawing/2014/main" id="{986BC727-E687-0B44-B1AC-75F9402CA537}"/>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19" name="Freeform 18">
              <a:extLst>
                <a:ext uri="{FF2B5EF4-FFF2-40B4-BE49-F238E27FC236}">
                  <a16:creationId xmlns:a16="http://schemas.microsoft.com/office/drawing/2014/main" id="{5B24F21C-8A4A-CD49-A879-1DE302B5943F}"/>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0" name="Freeform 19">
              <a:extLst>
                <a:ext uri="{FF2B5EF4-FFF2-40B4-BE49-F238E27FC236}">
                  <a16:creationId xmlns:a16="http://schemas.microsoft.com/office/drawing/2014/main" id="{19AFA033-8BE2-F34D-B1BB-69FE80C82A50}"/>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1" name="Freeform 20">
              <a:extLst>
                <a:ext uri="{FF2B5EF4-FFF2-40B4-BE49-F238E27FC236}">
                  <a16:creationId xmlns:a16="http://schemas.microsoft.com/office/drawing/2014/main" id="{45222319-A266-364F-B719-EFDE36E8A1B5}"/>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2" name="Freeform 21">
              <a:extLst>
                <a:ext uri="{FF2B5EF4-FFF2-40B4-BE49-F238E27FC236}">
                  <a16:creationId xmlns:a16="http://schemas.microsoft.com/office/drawing/2014/main" id="{73329AAF-3E20-9A46-B0C4-C3DE525E9D75}"/>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3" name="Freeform 22">
              <a:extLst>
                <a:ext uri="{FF2B5EF4-FFF2-40B4-BE49-F238E27FC236}">
                  <a16:creationId xmlns:a16="http://schemas.microsoft.com/office/drawing/2014/main" id="{95C3C74F-C30C-E140-B635-5E7CC2B58044}"/>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12" name="TextBox 11">
            <a:extLst>
              <a:ext uri="{FF2B5EF4-FFF2-40B4-BE49-F238E27FC236}">
                <a16:creationId xmlns:a16="http://schemas.microsoft.com/office/drawing/2014/main" id="{B69AEA30-40AA-214A-9033-0C5478981C1C}"/>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14" name="Group 13">
            <a:extLst>
              <a:ext uri="{FF2B5EF4-FFF2-40B4-BE49-F238E27FC236}">
                <a16:creationId xmlns:a16="http://schemas.microsoft.com/office/drawing/2014/main" id="{A143B313-77DE-CB42-9FC7-12C907EA72C2}"/>
              </a:ext>
            </a:extLst>
          </p:cNvPr>
          <p:cNvGrpSpPr/>
          <p:nvPr/>
        </p:nvGrpSpPr>
        <p:grpSpPr>
          <a:xfrm>
            <a:off x="665859" y="6088060"/>
            <a:ext cx="1122414" cy="230145"/>
            <a:chOff x="665859" y="6088060"/>
            <a:chExt cx="1122414" cy="230145"/>
          </a:xfrm>
        </p:grpSpPr>
        <p:sp>
          <p:nvSpPr>
            <p:cNvPr id="15" name="Freeform 14">
              <a:extLst>
                <a:ext uri="{FF2B5EF4-FFF2-40B4-BE49-F238E27FC236}">
                  <a16:creationId xmlns:a16="http://schemas.microsoft.com/office/drawing/2014/main" id="{F9EBBDC7-71E6-4B42-A678-D778AA079A9E}"/>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2162EF3E-5315-3D40-ADBD-E9131340280B}"/>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24" name="Freeform 23">
              <a:extLst>
                <a:ext uri="{FF2B5EF4-FFF2-40B4-BE49-F238E27FC236}">
                  <a16:creationId xmlns:a16="http://schemas.microsoft.com/office/drawing/2014/main" id="{D3679B70-2036-A148-B217-F57627320479}"/>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5" name="Freeform 24">
              <a:extLst>
                <a:ext uri="{FF2B5EF4-FFF2-40B4-BE49-F238E27FC236}">
                  <a16:creationId xmlns:a16="http://schemas.microsoft.com/office/drawing/2014/main" id="{C4B37593-4862-F34D-B702-7DE641736F3A}"/>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6" name="Freeform 25">
              <a:extLst>
                <a:ext uri="{FF2B5EF4-FFF2-40B4-BE49-F238E27FC236}">
                  <a16:creationId xmlns:a16="http://schemas.microsoft.com/office/drawing/2014/main" id="{0088BB46-4A0D-A544-95C8-8F07F8C7614C}"/>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7" name="Freeform 26">
              <a:extLst>
                <a:ext uri="{FF2B5EF4-FFF2-40B4-BE49-F238E27FC236}">
                  <a16:creationId xmlns:a16="http://schemas.microsoft.com/office/drawing/2014/main" id="{4C993B46-BC8F-4A4C-9B28-A68CE7DB8299}"/>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8" name="Freeform 27">
              <a:extLst>
                <a:ext uri="{FF2B5EF4-FFF2-40B4-BE49-F238E27FC236}">
                  <a16:creationId xmlns:a16="http://schemas.microsoft.com/office/drawing/2014/main" id="{BD5B7654-72D5-3F42-8A4A-B40A9A204206}"/>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29" name="TextBox 28">
            <a:extLst>
              <a:ext uri="{FF2B5EF4-FFF2-40B4-BE49-F238E27FC236}">
                <a16:creationId xmlns:a16="http://schemas.microsoft.com/office/drawing/2014/main" id="{4BCB0B30-9EC8-6E46-AA6C-A774750F2BCE}"/>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30" name="Group 29">
            <a:extLst>
              <a:ext uri="{FF2B5EF4-FFF2-40B4-BE49-F238E27FC236}">
                <a16:creationId xmlns:a16="http://schemas.microsoft.com/office/drawing/2014/main" id="{554B66EC-184F-DA4B-80EE-F5C20AD808E8}"/>
              </a:ext>
            </a:extLst>
          </p:cNvPr>
          <p:cNvGrpSpPr/>
          <p:nvPr userDrawn="1"/>
        </p:nvGrpSpPr>
        <p:grpSpPr>
          <a:xfrm>
            <a:off x="665859" y="6088060"/>
            <a:ext cx="1122414" cy="230145"/>
            <a:chOff x="665859" y="6088060"/>
            <a:chExt cx="1122414" cy="230145"/>
          </a:xfrm>
        </p:grpSpPr>
        <p:sp>
          <p:nvSpPr>
            <p:cNvPr id="31" name="Freeform 30">
              <a:extLst>
                <a:ext uri="{FF2B5EF4-FFF2-40B4-BE49-F238E27FC236}">
                  <a16:creationId xmlns:a16="http://schemas.microsoft.com/office/drawing/2014/main" id="{58399CA5-10BD-AB4F-A051-99AA17FB7870}"/>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A841749D-8D98-CA4B-9BFB-F805D2E6FB4D}"/>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402B18F2-E83A-D742-A5B8-824C29F5B102}"/>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34" name="Freeform 33">
              <a:extLst>
                <a:ext uri="{FF2B5EF4-FFF2-40B4-BE49-F238E27FC236}">
                  <a16:creationId xmlns:a16="http://schemas.microsoft.com/office/drawing/2014/main" id="{B857F597-F99F-7842-A7ED-92A68B83133D}"/>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35" name="Freeform 34">
              <a:extLst>
                <a:ext uri="{FF2B5EF4-FFF2-40B4-BE49-F238E27FC236}">
                  <a16:creationId xmlns:a16="http://schemas.microsoft.com/office/drawing/2014/main" id="{3C9E5814-07FB-1847-AF5C-B73224DB72BB}"/>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36" name="Freeform 35">
              <a:extLst>
                <a:ext uri="{FF2B5EF4-FFF2-40B4-BE49-F238E27FC236}">
                  <a16:creationId xmlns:a16="http://schemas.microsoft.com/office/drawing/2014/main" id="{C281E751-40BD-B04B-A6CE-7F14D96D30D7}"/>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37" name="Freeform 36">
              <a:extLst>
                <a:ext uri="{FF2B5EF4-FFF2-40B4-BE49-F238E27FC236}">
                  <a16:creationId xmlns:a16="http://schemas.microsoft.com/office/drawing/2014/main" id="{28F46A0F-0A05-BA47-84D6-528E35E8AA39}"/>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38" name="TextBox 37">
            <a:extLst>
              <a:ext uri="{FF2B5EF4-FFF2-40B4-BE49-F238E27FC236}">
                <a16:creationId xmlns:a16="http://schemas.microsoft.com/office/drawing/2014/main" id="{966CB604-9988-A64A-9CDD-DD5D9ADFFCCD}"/>
              </a:ext>
            </a:extLst>
          </p:cNvPr>
          <p:cNvSpPr txBox="1"/>
          <p:nvPr userDrawn="1"/>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cxnSp>
        <p:nvCxnSpPr>
          <p:cNvPr id="39" name="Straight Connector 38"/>
          <p:cNvCxnSpPr/>
          <p:nvPr userDrawn="1"/>
        </p:nvCxnSpPr>
        <p:spPr>
          <a:xfrm>
            <a:off x="191634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rotWithShape="1">
          <a:blip r:embed="rId6" cstate="email">
            <a:extLst>
              <a:ext uri="{28A0092B-C50C-407E-A947-70E740481C1C}">
                <a14:useLocalDpi xmlns:a14="http://schemas.microsoft.com/office/drawing/2010/main" val="0"/>
              </a:ext>
            </a:extLst>
          </a:blip>
          <a:srcRect l="13827" t="29345" r="15301" b="26082"/>
          <a:stretch/>
        </p:blipFill>
        <p:spPr>
          <a:xfrm>
            <a:off x="2036767" y="6079697"/>
            <a:ext cx="1501563" cy="311800"/>
          </a:xfrm>
          <a:prstGeom prst="rect">
            <a:avLst/>
          </a:prstGeom>
        </p:spPr>
      </p:pic>
      <p:cxnSp>
        <p:nvCxnSpPr>
          <p:cNvPr id="41" name="Straight Connector 40"/>
          <p:cNvCxnSpPr/>
          <p:nvPr userDrawn="1"/>
        </p:nvCxnSpPr>
        <p:spPr>
          <a:xfrm>
            <a:off x="365370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2" name="Picture 2" descr="ealth Colorado"/>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3809534" y="6068325"/>
            <a:ext cx="742214" cy="303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09020"/>
      </p:ext>
    </p:extLst>
  </p:cSld>
  <p:clrMap bg1="lt1" tx1="dk1" bg2="lt2" tx2="dk2" accent1="accent1" accent2="accent2" accent3="accent3" accent4="accent4" accent5="accent5" accent6="accent6" hlink="hlink" folHlink="folHlink"/>
  <p:sldLayoutIdLst>
    <p:sldLayoutId id="2147484084" r:id="rId1"/>
    <p:sldLayoutId id="2147484086" r:id="rId2"/>
    <p:sldLayoutId id="2147484088" r:id="rId3"/>
    <p:sldLayoutId id="2147484093" r:id="rId4"/>
  </p:sldLayoutIdLst>
  <p:hf hdr="0" ftr="0" dt="0"/>
  <p:txStyles>
    <p:titleStyle>
      <a:lvl1pPr algn="l" defTabSz="914400" rtl="0" eaLnBrk="1" latinLnBrk="0" hangingPunct="1">
        <a:lnSpc>
          <a:spcPct val="90000"/>
        </a:lnSpc>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0"/>
        </a:spcBef>
        <a:spcAft>
          <a:spcPts val="600"/>
        </a:spcAft>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114000"/>
        </a:lnSpc>
        <a:spcBef>
          <a:spcPts val="0"/>
        </a:spcBef>
        <a:spcAft>
          <a:spcPts val="600"/>
        </a:spcAft>
        <a:buSzPct val="75000"/>
        <a:buFont typeface="Courier New" panose="02070309020205020404" pitchFamily="49" charset="0"/>
        <a:buChar char="o"/>
        <a:defRPr sz="20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114000"/>
        </a:lnSpc>
        <a:spcBef>
          <a:spcPts val="0"/>
        </a:spcBef>
        <a:spcAft>
          <a:spcPts val="600"/>
        </a:spcAft>
        <a:buSzPct val="75000"/>
        <a:buFont typeface="System Font Regular"/>
        <a:buChar char="—"/>
        <a:defRPr sz="18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9" orient="horz" pos="384" userDrawn="1">
          <p15:clr>
            <a:srgbClr val="F26B43"/>
          </p15:clr>
        </p15:guide>
        <p15:guide id="20" pos="384" userDrawn="1">
          <p15:clr>
            <a:srgbClr val="F26B43"/>
          </p15:clr>
        </p15:guide>
        <p15:guide id="21" pos="7296" userDrawn="1">
          <p15:clr>
            <a:srgbClr val="F26B43"/>
          </p15:clr>
        </p15:guide>
        <p15:guide id="22" orient="horz" pos="3456" userDrawn="1">
          <p15:clr>
            <a:srgbClr val="F26B43"/>
          </p15:clr>
        </p15:guide>
        <p15:guide id="23" orient="horz" pos="3816" userDrawn="1">
          <p15:clr>
            <a:srgbClr val="F26B43"/>
          </p15:clr>
        </p15:guide>
        <p15:guide id="24" orient="horz" pos="400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mailto:COProviderRelations@BeaconHealthOptions.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lorado.gov/hcpf/provider-telemedicine" TargetMode="External"/><Relationship Id="rId2" Type="http://schemas.openxmlformats.org/officeDocument/2006/relationships/hyperlink" Target="https://www.colorado.gov/hcpf/covid" TargetMode="External"/><Relationship Id="rId1" Type="http://schemas.openxmlformats.org/officeDocument/2006/relationships/slideLayout" Target="../slideLayouts/slideLayout3.xml"/><Relationship Id="rId4" Type="http://schemas.openxmlformats.org/officeDocument/2006/relationships/hyperlink" Target="https://www.colorado.gov/hcpf/provider-new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healthcoloradorae.co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www.northeasthealthpartners.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link.zixcentral.com/u/5bbf83d4/BmaXVLmT6hGMLYXghnsoMg?u=http://r20.rs6.net/tn.jsp?f%3D0011sj2Hmi6rHucecyMzXjVTM1SDAbTQy_M5w_fAdiWKMzjlXaXd3hxJqtL1m_ei89xD7TQbdEk0D6ae5fQegWop53aJzmZHGF0Gae5CZ0CZi8Vaoxex_FDFAlZ8RAAMI1uYWvJYgUsUKHdGg_F7AAKbLy-yNfFzNhx-O0qauBwuVdgcIL1SBjfMC-wYl_7qG5Hf6eR6br283VER0BILOYO3JgeReTkqdQ7UkShW-9nQA03-YQowllfork3EcFqAcDtKmwK7J3UJnRNT4fsAlyvLFdcA7239RHBSjbK8Z0BxDiZCL5TPwhuLXv2mzjr5xAnJjIYz_mLvKwezHY24FlfhrdIP-c0dEwaQidkgNZ4ZusSiXCutP4Fyvvu3LqZTzI0AMEMSejVy4uKkNqXbf9qdcyZflzU5T-u%26c%3DAgiGQ3XY4v3Qrab_F4uDP3aIu-XADjtxcHoXpEQUZmfo0a52wNx8UA%3D%3D%26ch%3DPbjTqYbyw_R27w6dcSUCETWtsY0wi8GRE-5WSgChJ_Wgn248JzGGOw%3D%3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olorado.gov/pacific/hcpf/mental-health-rate-reform-0"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httcnetwork.org/centers/global-mhttc/event/clinical-innovations-telehealth-telehealth-and-suicide-care" TargetMode="External"/><Relationship Id="rId2" Type="http://schemas.openxmlformats.org/officeDocument/2006/relationships/hyperlink" Target="https://link.zixcentral.com/u/566156f2/DkNBaS2V6hGrWmx9UabuwQ?u=https://mhttcnetwork.us20.list-manage.com/track/click?u%3Decb82ff1807ae14bca57a14ef%26id%3D715b71896c%26e%3Deba63fed80" TargetMode="Externa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hyperlink" Target="https://link.zixcentral.com/u/4cba516d/PgaXVLmT6hGIp4XghnsoMg?u=http://r20.rs6.net/tn.jsp?f%3D0011sj2Hmi6rHucecyMzXjVTM1SDAbTQy_M5w_fAdiWKMzjlXaXd3hxJgvq63QdVwa3TJWXqgkAQRaG-QFF-yYbRp1sk5yFgYXKmRCNFO-B3kFW6i0AdgvTrq_CTBqijJ8_MImG6k9cfaaxljwkOJlwWrAWiPWCGCjHAE7uuKvj5zKn1LMpw_44Ab6-u4F95KCEfhKya-Ln2gFBuYeYovqJ7-Ba_YpJDGsMeZLR3Xzll4xFkp36LRiUPe7kI7L6FNNfwQH5msY4AO-7HB49ZqafKf2tJV0DcMX66X6QSYJU5OiZJ4HuscHxvpW_Ho4ZlaFh_LOc3SfaNDkZ114wtwos4HQppyuOJ7Pj6xSfu3aV-ufgG6QVqxI8vLJ5pGyXrb89ClHOvytvrh0XuqIzTvp431nLYR8r4VFg%26c%3DAgiGQ3XY4v3Qrab_F4uDP3aIu-XADjtxcHoXpEQUZmfo0a52wNx8UA%3D%3D%26ch%3DPbjTqYbyw_R27w6dcSUCETWtsY0wi8GRE-5WSgChJ_Wgn248JzGGOw%3D%3D" TargetMode="External"/><Relationship Id="rId2" Type="http://schemas.openxmlformats.org/officeDocument/2006/relationships/hyperlink" Target="https://link.zixcentral.com/u/5bbf83d4/BmaXVLmT6hGMLYXghnsoMg?u=http://r20.rs6.net/tn.jsp?f%3D0011sj2Hmi6rHucecyMzXjVTM1SDAbTQy_M5w_fAdiWKMzjlXaXd3hxJqtL1m_ei89xD7TQbdEk0D6ae5fQegWop53aJzmZHGF0Gae5CZ0CZi8Vaoxex_FDFAlZ8RAAMI1uYWvJYgUsUKHdGg_F7AAKbLy-yNfFzNhx-O0qauBwuVdgcIL1SBjfMC-wYl_7qG5Hf6eR6br283VER0BILOYO3JgeReTkqdQ7UkShW-9nQA03-YQowllfork3EcFqAcDtKmwK7J3UJnRNT4fsAlyvLFdcA7239RHBSjbK8Z0BxDiZCL5TPwhuLXv2mzjr5xAnJjIYz_mLvKwezHY24FlfhrdIP-c0dEwaQidkgNZ4ZusSiXCutP4Fyvvu3LqZTzI0AMEMSejVy4uKkNqXbf9qdcyZflzU5T-u%26c%3DAgiGQ3XY4v3Qrab_F4uDP3aIu-XADjtxcHoXpEQUZmfo0a52wNx8UA%3D%3D%26ch%3DPbjTqYbyw_R27w6dcSUCETWtsY0wi8GRE-5WSgChJ_Wgn248JzGGOw%3D%3D" TargetMode="External"/><Relationship Id="rId1" Type="http://schemas.openxmlformats.org/officeDocument/2006/relationships/slideLayout" Target="../slideLayouts/slideLayout3.xml"/><Relationship Id="rId4" Type="http://schemas.openxmlformats.org/officeDocument/2006/relationships/hyperlink" Target="https://link.zixcentral.com/u/a031fbf7/nDSXVLmT6hGAvoXghnsoMg?u=http://r20.rs6.net/tn.jsp?f%3D0011sj2Hmi6rHucecyMzXjVTM1SDAbTQy_M5w_fAdiWKMzjlXaXd3hxJgvq63QdVwa3aphMonSgGTgJ8ozvCoezaDHqjb_IITtC7M2ii_O3S9lKuSYDELk4ecsUafA01NkmdYlH2pjnVeytnvr_Vc4kP_0mfQTQH6SjHL1VPIgZPDUz11Qc9dNTIslHt7pOGXaBEZ9s7l2SIP9gKRcYr8JUDjeOUQ33Yt0MSWo5AE9nOi1KsEW1NTvF7X_jtXQt5U1kCAy6xJ2u1AX7fyGDP352LZ3gnfimgXX3IFKKnS650wac_jck1cbdGCugFE9rjYylngzrz0LRt-yxtnuTSIYTRICGu04Eew_QIUmmsAaVnpeaIR2oKuDC8W3mUsZMmL-7E5uRwNRu-pF1PiT30S0bqQ%3D%3D%26c%3DAgiGQ3XY4v3Qrab_F4uDP3aIu-XADjtxcHoXpEQUZmfo0a52wNx8UA%3D%3D%26ch%3DPbjTqYbyw_R27w6dcSUCETWtsY0wi8GRE-5WSgChJ_Wgn248JzGGOw%3D%3D"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1149" y="1961804"/>
            <a:ext cx="10656916" cy="3970318"/>
          </a:xfrm>
          <a:prstGeom prst="rect">
            <a:avLst/>
          </a:prstGeom>
          <a:noFill/>
        </p:spPr>
        <p:txBody>
          <a:bodyPr wrap="square" rtlCol="0">
            <a:spAutoFit/>
          </a:bodyPr>
          <a:lstStyle/>
          <a:p>
            <a:pPr algn="ctr"/>
            <a:r>
              <a:rPr lang="en-US" sz="3600" dirty="0" smtClean="0"/>
              <a:t>Thank you for joining us, we will get started in just a few minutes to allow others to call in.</a:t>
            </a:r>
          </a:p>
          <a:p>
            <a:pPr algn="ctr"/>
            <a:endParaRPr lang="en-US" sz="3600" dirty="0"/>
          </a:p>
          <a:p>
            <a:pPr algn="ctr"/>
            <a:r>
              <a:rPr lang="en-US" sz="3600" dirty="0" smtClean="0"/>
              <a:t>Please make sure your line is muted.</a:t>
            </a:r>
          </a:p>
          <a:p>
            <a:pPr algn="ctr"/>
            <a:endParaRPr lang="en-US" sz="3600" dirty="0"/>
          </a:p>
          <a:p>
            <a:pPr algn="ctr"/>
            <a:r>
              <a:rPr lang="en-US" sz="3600" dirty="0"/>
              <a:t>T</a:t>
            </a:r>
            <a:r>
              <a:rPr lang="en-US" sz="3600" dirty="0" smtClean="0"/>
              <a:t>o receive the slides shared today please email COProviderRelations@BeaconHealthOptions.com</a:t>
            </a:r>
            <a:endParaRPr lang="en-US" sz="3600" dirty="0"/>
          </a:p>
        </p:txBody>
      </p:sp>
    </p:spTree>
    <p:extLst>
      <p:ext uri="{BB962C8B-B14F-4D97-AF65-F5344CB8AC3E}">
        <p14:creationId xmlns:p14="http://schemas.microsoft.com/office/powerpoint/2010/main" val="2740106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365760"/>
            <a:ext cx="10906652" cy="548640"/>
          </a:xfrm>
        </p:spPr>
        <p:txBody>
          <a:bodyPr>
            <a:normAutofit fontScale="90000"/>
          </a:bodyPr>
          <a:lstStyle/>
          <a:p>
            <a:r>
              <a:rPr lang="en-US" dirty="0"/>
              <a:t>COVID-19 How to Stay Updated</a:t>
            </a:r>
          </a:p>
        </p:txBody>
      </p:sp>
      <p:sp>
        <p:nvSpPr>
          <p:cNvPr id="3" name="TextBox 2"/>
          <p:cNvSpPr txBox="1"/>
          <p:nvPr/>
        </p:nvSpPr>
        <p:spPr>
          <a:xfrm>
            <a:off x="640079" y="955964"/>
            <a:ext cx="10906652" cy="4524315"/>
          </a:xfrm>
          <a:prstGeom prst="rect">
            <a:avLst/>
          </a:prstGeom>
          <a:noFill/>
        </p:spPr>
        <p:txBody>
          <a:bodyPr wrap="square" rtlCol="0">
            <a:spAutoFit/>
          </a:bodyPr>
          <a:lstStyle/>
          <a:p>
            <a:pPr marL="45720"/>
            <a:r>
              <a:rPr lang="en-US" sz="2400" dirty="0"/>
              <a:t>As there are updates or changes in information you can access </a:t>
            </a:r>
            <a:r>
              <a:rPr lang="en-US" sz="2400" dirty="0" smtClean="0"/>
              <a:t>information the following ways; </a:t>
            </a:r>
            <a:endParaRPr lang="en-US" sz="2400" dirty="0"/>
          </a:p>
          <a:p>
            <a:pPr marL="331470" indent="-285750">
              <a:buFont typeface="Arial" panose="020B0604020202020204" pitchFamily="34" charset="0"/>
              <a:buChar char="•"/>
            </a:pPr>
            <a:r>
              <a:rPr lang="en-US" sz="2400" dirty="0"/>
              <a:t>RAE websites are updated with the most current information as soon as </a:t>
            </a:r>
            <a:r>
              <a:rPr lang="en-US" sz="2400" dirty="0" smtClean="0"/>
              <a:t>possible</a:t>
            </a:r>
          </a:p>
          <a:p>
            <a:pPr marL="45720"/>
            <a:endParaRPr lang="en-US" sz="2400" dirty="0" smtClean="0"/>
          </a:p>
          <a:p>
            <a:pPr marL="331470" indent="-285750">
              <a:buFont typeface="Arial" panose="020B0604020202020204" pitchFamily="34" charset="0"/>
              <a:buChar char="•"/>
            </a:pPr>
            <a:r>
              <a:rPr lang="en-US" sz="2400" dirty="0"/>
              <a:t>RAE websites immediately offer the option to be connect with COVID-19 information provided by the state of Colorado. </a:t>
            </a:r>
            <a:endParaRPr lang="en-US" sz="2400" dirty="0" smtClean="0"/>
          </a:p>
          <a:p>
            <a:pPr marL="331470" indent="-285750">
              <a:buFont typeface="Arial" panose="020B0604020202020204" pitchFamily="34" charset="0"/>
              <a:buChar char="•"/>
            </a:pPr>
            <a:endParaRPr lang="en-US" sz="2400" dirty="0"/>
          </a:p>
          <a:p>
            <a:pPr marL="331470" indent="-285750">
              <a:buFont typeface="Arial" panose="020B0604020202020204" pitchFamily="34" charset="0"/>
              <a:buChar char="•"/>
            </a:pPr>
            <a:r>
              <a:rPr lang="en-US" sz="2400" dirty="0" smtClean="0"/>
              <a:t>Provider </a:t>
            </a:r>
            <a:r>
              <a:rPr lang="en-US" sz="2400" dirty="0"/>
              <a:t>Alert emails are sent </a:t>
            </a:r>
            <a:r>
              <a:rPr lang="en-US" sz="2400" dirty="0" smtClean="0"/>
              <a:t>out </a:t>
            </a:r>
          </a:p>
          <a:p>
            <a:pPr marL="45720"/>
            <a:endParaRPr lang="en-US" sz="2400" dirty="0" smtClean="0"/>
          </a:p>
          <a:p>
            <a:pPr marL="331470" indent="-285750">
              <a:buFont typeface="Arial" panose="020B0604020202020204" pitchFamily="34" charset="0"/>
              <a:buChar char="•"/>
            </a:pPr>
            <a:r>
              <a:rPr lang="en-US" sz="2400" dirty="0" smtClean="0"/>
              <a:t>As </a:t>
            </a:r>
            <a:r>
              <a:rPr lang="en-US" sz="2400" dirty="0"/>
              <a:t>always please contact us </a:t>
            </a:r>
            <a:r>
              <a:rPr lang="en-US" sz="2400" dirty="0" smtClean="0"/>
              <a:t>with any questions you may have at </a:t>
            </a:r>
            <a:r>
              <a:rPr lang="en-US" sz="2400" dirty="0" smtClean="0">
                <a:hlinkClick r:id="rId3"/>
              </a:rPr>
              <a:t>COProviderRelations@BeaconHealthOptions.com</a:t>
            </a:r>
            <a:endParaRPr lang="en-US" sz="2400" dirty="0"/>
          </a:p>
        </p:txBody>
      </p:sp>
    </p:spTree>
    <p:extLst>
      <p:ext uri="{BB962C8B-B14F-4D97-AF65-F5344CB8AC3E}">
        <p14:creationId xmlns:p14="http://schemas.microsoft.com/office/powerpoint/2010/main" val="645151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Updated – </a:t>
            </a:r>
            <a:br>
              <a:rPr lang="en-US" dirty="0"/>
            </a:br>
            <a:r>
              <a:rPr lang="en-US" dirty="0"/>
              <a:t>State of Colorado Websites</a:t>
            </a:r>
          </a:p>
        </p:txBody>
      </p:sp>
      <p:sp>
        <p:nvSpPr>
          <p:cNvPr id="3" name="Rectangle 2"/>
          <p:cNvSpPr/>
          <p:nvPr/>
        </p:nvSpPr>
        <p:spPr>
          <a:xfrm>
            <a:off x="640080" y="1995777"/>
            <a:ext cx="10582456" cy="2062103"/>
          </a:xfrm>
          <a:prstGeom prst="rect">
            <a:avLst/>
          </a:prstGeom>
        </p:spPr>
        <p:txBody>
          <a:bodyPr wrap="square">
            <a:spAutoFit/>
          </a:bodyPr>
          <a:lstStyle/>
          <a:p>
            <a:pPr marL="331470" indent="-285750">
              <a:buFont typeface="Arial" panose="020B0604020202020204" pitchFamily="34" charset="0"/>
              <a:buChar char="•"/>
            </a:pPr>
            <a:r>
              <a:rPr lang="en-US" sz="3200" dirty="0"/>
              <a:t>State of Colorado Website Resources for providers;</a:t>
            </a:r>
          </a:p>
          <a:p>
            <a:pPr marL="788670" lvl="1" indent="-285750">
              <a:buFont typeface="Arial" panose="020B0604020202020204" pitchFamily="34" charset="0"/>
              <a:buChar char="•"/>
            </a:pPr>
            <a:r>
              <a:rPr lang="en-US" sz="3200" dirty="0">
                <a:hlinkClick r:id="rId2"/>
              </a:rPr>
              <a:t>https://www.colorado.gov/hcpf/covid</a:t>
            </a:r>
            <a:endParaRPr lang="en-US" sz="3200" dirty="0"/>
          </a:p>
          <a:p>
            <a:pPr marL="788670" lvl="1" indent="-285750">
              <a:buFont typeface="Arial" panose="020B0604020202020204" pitchFamily="34" charset="0"/>
              <a:buChar char="•"/>
            </a:pPr>
            <a:r>
              <a:rPr lang="en-US" sz="3200" dirty="0">
                <a:hlinkClick r:id="rId3"/>
              </a:rPr>
              <a:t>https://</a:t>
            </a:r>
            <a:r>
              <a:rPr lang="en-US" sz="3200" dirty="0" smtClean="0">
                <a:hlinkClick r:id="rId3"/>
              </a:rPr>
              <a:t>www.colorado.gov/hcpf/provider-telemedicine</a:t>
            </a:r>
            <a:endParaRPr lang="en-US" sz="3200" dirty="0" smtClean="0"/>
          </a:p>
          <a:p>
            <a:pPr marL="788670" lvl="1" indent="-285750">
              <a:buFont typeface="Arial" panose="020B0604020202020204" pitchFamily="34" charset="0"/>
              <a:buChar char="•"/>
            </a:pPr>
            <a:r>
              <a:rPr lang="en-US" sz="3200" dirty="0">
                <a:hlinkClick r:id="rId4"/>
              </a:rPr>
              <a:t>https://</a:t>
            </a:r>
            <a:r>
              <a:rPr lang="en-US" sz="3200" dirty="0" smtClean="0">
                <a:hlinkClick r:id="rId4"/>
              </a:rPr>
              <a:t>www.colorado.gov/hcpf/provider-news</a:t>
            </a:r>
            <a:endParaRPr lang="en-US" sz="3200" dirty="0" smtClean="0"/>
          </a:p>
        </p:txBody>
      </p:sp>
    </p:spTree>
    <p:extLst>
      <p:ext uri="{BB962C8B-B14F-4D97-AF65-F5344CB8AC3E}">
        <p14:creationId xmlns:p14="http://schemas.microsoft.com/office/powerpoint/2010/main" val="1938174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409287"/>
            <a:ext cx="10906652" cy="548640"/>
          </a:xfrm>
        </p:spPr>
        <p:txBody>
          <a:bodyPr>
            <a:normAutofit fontScale="90000"/>
          </a:bodyPr>
          <a:lstStyle/>
          <a:p>
            <a:r>
              <a:rPr lang="en-US" dirty="0" smtClean="0"/>
              <a:t>COVID-19 How to Access Updates on the RAE Websites</a:t>
            </a:r>
            <a:endParaRPr lang="en-US" dirty="0"/>
          </a:p>
        </p:txBody>
      </p:sp>
      <p:sp>
        <p:nvSpPr>
          <p:cNvPr id="3" name="Rectangle 2"/>
          <p:cNvSpPr/>
          <p:nvPr/>
        </p:nvSpPr>
        <p:spPr>
          <a:xfrm>
            <a:off x="640080" y="1065098"/>
            <a:ext cx="10757023" cy="2185214"/>
          </a:xfrm>
          <a:prstGeom prst="rect">
            <a:avLst/>
          </a:prstGeom>
        </p:spPr>
        <p:txBody>
          <a:bodyPr wrap="square">
            <a:spAutoFit/>
          </a:bodyPr>
          <a:lstStyle/>
          <a:p>
            <a:pPr marL="388620" indent="-342900">
              <a:buAutoNum type="arabicPeriod"/>
            </a:pPr>
            <a:r>
              <a:rPr lang="en-US" sz="2000" dirty="0" smtClean="0"/>
              <a:t>Go to the RAE website, either </a:t>
            </a:r>
            <a:r>
              <a:rPr lang="en-US" sz="2000" dirty="0" smtClean="0">
                <a:hlinkClick r:id="rId3"/>
              </a:rPr>
              <a:t>healthcoloradorae.com</a:t>
            </a:r>
            <a:r>
              <a:rPr lang="en-US" sz="2000" dirty="0" smtClean="0"/>
              <a:t>  </a:t>
            </a:r>
            <a:r>
              <a:rPr lang="en-US" sz="2000" dirty="0"/>
              <a:t>or </a:t>
            </a:r>
            <a:r>
              <a:rPr lang="en-US" sz="2000" dirty="0" smtClean="0"/>
              <a:t> </a:t>
            </a:r>
            <a:r>
              <a:rPr lang="en-US" sz="2000" dirty="0" smtClean="0">
                <a:hlinkClick r:id="rId4"/>
              </a:rPr>
              <a:t>northeasthealthpartners.org</a:t>
            </a:r>
            <a:r>
              <a:rPr lang="en-US" sz="2000" dirty="0" smtClean="0"/>
              <a:t> </a:t>
            </a:r>
            <a:endParaRPr lang="en-US" sz="2000" dirty="0"/>
          </a:p>
          <a:p>
            <a:pPr marL="388620" indent="-342900">
              <a:buAutoNum type="arabicPeriod"/>
            </a:pPr>
            <a:r>
              <a:rPr lang="en-US" sz="2000" dirty="0" smtClean="0"/>
              <a:t>Click on the Providers section</a:t>
            </a:r>
          </a:p>
          <a:p>
            <a:pPr marL="388620" indent="-342900">
              <a:buAutoNum type="arabicPeriod"/>
            </a:pPr>
            <a:endParaRPr lang="en-US" sz="2000" dirty="0"/>
          </a:p>
          <a:p>
            <a:pPr marL="388620" indent="-342900">
              <a:buAutoNum type="arabicPeriod"/>
            </a:pPr>
            <a:endParaRPr lang="en-US" sz="2000" dirty="0" smtClean="0"/>
          </a:p>
          <a:p>
            <a:pPr marL="388620" indent="-342900">
              <a:buAutoNum type="arabicPeriod"/>
            </a:pPr>
            <a:r>
              <a:rPr lang="en-US" sz="2000" dirty="0" smtClean="0"/>
              <a:t>On the Providers tab click on the red CORONAVIRUS INFORMATION banner</a:t>
            </a:r>
          </a:p>
          <a:p>
            <a:pPr marL="45720"/>
            <a:endParaRPr lang="en-US" dirty="0"/>
          </a:p>
          <a:p>
            <a:pPr marL="45720"/>
            <a:endParaRPr lang="en-US" dirty="0"/>
          </a:p>
        </p:txBody>
      </p:sp>
      <p:pic>
        <p:nvPicPr>
          <p:cNvPr id="5" name="Picture 4"/>
          <p:cNvPicPr>
            <a:picLocks noChangeAspect="1"/>
          </p:cNvPicPr>
          <p:nvPr/>
        </p:nvPicPr>
        <p:blipFill>
          <a:blip r:embed="rId5"/>
          <a:stretch>
            <a:fillRect/>
          </a:stretch>
        </p:blipFill>
        <p:spPr>
          <a:xfrm>
            <a:off x="1147154" y="2700462"/>
            <a:ext cx="6599181" cy="3135073"/>
          </a:xfrm>
          <a:prstGeom prst="rect">
            <a:avLst/>
          </a:prstGeom>
        </p:spPr>
      </p:pic>
      <p:pic>
        <p:nvPicPr>
          <p:cNvPr id="6" name="Picture 5"/>
          <p:cNvPicPr>
            <a:picLocks noChangeAspect="1"/>
          </p:cNvPicPr>
          <p:nvPr/>
        </p:nvPicPr>
        <p:blipFill>
          <a:blip r:embed="rId6"/>
          <a:stretch>
            <a:fillRect/>
          </a:stretch>
        </p:blipFill>
        <p:spPr>
          <a:xfrm>
            <a:off x="1150158" y="1811213"/>
            <a:ext cx="7572375" cy="390525"/>
          </a:xfrm>
          <a:prstGeom prst="rect">
            <a:avLst/>
          </a:prstGeom>
        </p:spPr>
      </p:pic>
      <p:sp>
        <p:nvSpPr>
          <p:cNvPr id="8" name="Oval 7"/>
          <p:cNvSpPr/>
          <p:nvPr/>
        </p:nvSpPr>
        <p:spPr>
          <a:xfrm>
            <a:off x="2843240" y="1758800"/>
            <a:ext cx="979201" cy="39052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8707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COVID-19 How to Access Updates on the RAE Websites</a:t>
            </a:r>
          </a:p>
        </p:txBody>
      </p:sp>
      <p:pic>
        <p:nvPicPr>
          <p:cNvPr id="3" name="Picture 2"/>
          <p:cNvPicPr>
            <a:picLocks noChangeAspect="1"/>
          </p:cNvPicPr>
          <p:nvPr/>
        </p:nvPicPr>
        <p:blipFill>
          <a:blip r:embed="rId3"/>
          <a:stretch>
            <a:fillRect/>
          </a:stretch>
        </p:blipFill>
        <p:spPr>
          <a:xfrm>
            <a:off x="640080" y="1579417"/>
            <a:ext cx="9429750" cy="4289367"/>
          </a:xfrm>
          <a:prstGeom prst="rect">
            <a:avLst/>
          </a:prstGeom>
        </p:spPr>
      </p:pic>
    </p:spTree>
    <p:extLst>
      <p:ext uri="{BB962C8B-B14F-4D97-AF65-F5344CB8AC3E}">
        <p14:creationId xmlns:p14="http://schemas.microsoft.com/office/powerpoint/2010/main" val="257557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252804"/>
            <a:ext cx="10906652" cy="548640"/>
          </a:xfrm>
        </p:spPr>
        <p:txBody>
          <a:bodyPr>
            <a:normAutofit fontScale="90000"/>
          </a:bodyPr>
          <a:lstStyle/>
          <a:p>
            <a:pPr algn="ctr"/>
            <a:r>
              <a:rPr lang="en-US" dirty="0" smtClean="0"/>
              <a:t>COVID-19 Updates</a:t>
            </a:r>
            <a:endParaRPr lang="en-US" dirty="0"/>
          </a:p>
        </p:txBody>
      </p:sp>
      <p:sp>
        <p:nvSpPr>
          <p:cNvPr id="4" name="Rectangle 3"/>
          <p:cNvSpPr/>
          <p:nvPr/>
        </p:nvSpPr>
        <p:spPr>
          <a:xfrm>
            <a:off x="640080" y="801444"/>
            <a:ext cx="10757023" cy="4832092"/>
          </a:xfrm>
          <a:prstGeom prst="rect">
            <a:avLst/>
          </a:prstGeom>
        </p:spPr>
        <p:txBody>
          <a:bodyPr wrap="square">
            <a:spAutoFit/>
          </a:bodyPr>
          <a:lstStyle/>
          <a:p>
            <a:pPr marL="45720"/>
            <a:r>
              <a:rPr lang="en-US" sz="2400" dirty="0" smtClean="0"/>
              <a:t>Recent updates Released ; </a:t>
            </a:r>
          </a:p>
          <a:p>
            <a:pPr marL="788670" lvl="1" indent="-285750">
              <a:buFont typeface="Arial" panose="020B0604020202020204" pitchFamily="34" charset="0"/>
              <a:buChar char="•"/>
            </a:pPr>
            <a:r>
              <a:rPr lang="en-US" sz="2400" dirty="0" smtClean="0"/>
              <a:t>The list of service codes which allow telehealth has been expanded</a:t>
            </a:r>
          </a:p>
          <a:p>
            <a:pPr marL="788670" lvl="1" indent="-285750">
              <a:buFont typeface="Arial" panose="020B0604020202020204" pitchFamily="34" charset="0"/>
              <a:buChar char="•"/>
            </a:pPr>
            <a:endParaRPr lang="en-US" sz="2400" dirty="0" smtClean="0"/>
          </a:p>
          <a:p>
            <a:pPr marL="788670" lvl="1" indent="-285750">
              <a:buFont typeface="Arial" panose="020B0604020202020204" pitchFamily="34" charset="0"/>
              <a:buChar char="•"/>
            </a:pPr>
            <a:r>
              <a:rPr lang="en-US" sz="2400" dirty="0" smtClean="0"/>
              <a:t>Telehealth services should include the Place of Service code 02</a:t>
            </a:r>
          </a:p>
          <a:p>
            <a:pPr marL="788670" lvl="1" indent="-285750">
              <a:buFont typeface="Arial" panose="020B0604020202020204" pitchFamily="34" charset="0"/>
              <a:buChar char="•"/>
            </a:pPr>
            <a:endParaRPr lang="en-US" sz="2400" dirty="0"/>
          </a:p>
          <a:p>
            <a:pPr marL="788670" lvl="1" indent="-285750">
              <a:buFont typeface="Arial" panose="020B0604020202020204" pitchFamily="34" charset="0"/>
              <a:buChar char="•"/>
            </a:pPr>
            <a:endParaRPr lang="en-US" sz="2400" dirty="0" smtClean="0"/>
          </a:p>
          <a:p>
            <a:pPr marL="788670" lvl="1" indent="-285750">
              <a:buFont typeface="Arial" panose="020B0604020202020204" pitchFamily="34" charset="0"/>
              <a:buChar char="•"/>
            </a:pPr>
            <a:endParaRPr lang="en-US" sz="2400" dirty="0"/>
          </a:p>
          <a:p>
            <a:pPr marL="788670" lvl="1" indent="-285750">
              <a:buFont typeface="Arial" panose="020B0604020202020204" pitchFamily="34" charset="0"/>
              <a:buChar char="•"/>
            </a:pPr>
            <a:endParaRPr lang="en-US" sz="2000" dirty="0"/>
          </a:p>
          <a:p>
            <a:pPr marL="788670" lvl="1" indent="-285750">
              <a:buFont typeface="Arial" panose="020B0604020202020204" pitchFamily="34" charset="0"/>
              <a:buChar char="•"/>
            </a:pPr>
            <a:r>
              <a:rPr lang="en-US" sz="2400" dirty="0" smtClean="0"/>
              <a:t>Verbal Consent to Treatment is allowed during this State of Emergency. Signed consent to treatment is preferable and should be obtained whenever possible but should not be a barrier to treatment.</a:t>
            </a:r>
          </a:p>
          <a:p>
            <a:pPr marL="1303020" lvl="2" indent="-342900">
              <a:buFont typeface="Arial" panose="020B0604020202020204" pitchFamily="34" charset="0"/>
              <a:buChar char="►"/>
            </a:pPr>
            <a:r>
              <a:rPr lang="en-US" sz="2400" dirty="0" smtClean="0"/>
              <a:t>Be sure to DOCUMENT this consent and any other unique circumstance in the members record.</a:t>
            </a:r>
          </a:p>
        </p:txBody>
      </p:sp>
      <p:pic>
        <p:nvPicPr>
          <p:cNvPr id="3" name="Picture 2"/>
          <p:cNvPicPr>
            <a:picLocks noChangeAspect="1"/>
          </p:cNvPicPr>
          <p:nvPr/>
        </p:nvPicPr>
        <p:blipFill>
          <a:blip r:embed="rId3"/>
          <a:stretch>
            <a:fillRect/>
          </a:stretch>
        </p:blipFill>
        <p:spPr>
          <a:xfrm>
            <a:off x="640080" y="2421052"/>
            <a:ext cx="10629900" cy="695325"/>
          </a:xfrm>
          <a:prstGeom prst="rect">
            <a:avLst/>
          </a:prstGeom>
        </p:spPr>
      </p:pic>
      <p:pic>
        <p:nvPicPr>
          <p:cNvPr id="6" name="Picture 5"/>
          <p:cNvPicPr>
            <a:picLocks noChangeAspect="1"/>
          </p:cNvPicPr>
          <p:nvPr/>
        </p:nvPicPr>
        <p:blipFill>
          <a:blip r:embed="rId4"/>
          <a:stretch>
            <a:fillRect/>
          </a:stretch>
        </p:blipFill>
        <p:spPr>
          <a:xfrm>
            <a:off x="640080" y="3067163"/>
            <a:ext cx="10620375" cy="504825"/>
          </a:xfrm>
          <a:prstGeom prst="rect">
            <a:avLst/>
          </a:prstGeom>
        </p:spPr>
      </p:pic>
    </p:spTree>
    <p:extLst>
      <p:ext uri="{BB962C8B-B14F-4D97-AF65-F5344CB8AC3E}">
        <p14:creationId xmlns:p14="http://schemas.microsoft.com/office/powerpoint/2010/main" val="1514873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COVID-19 </a:t>
            </a:r>
            <a:r>
              <a:rPr lang="en-US" dirty="0" smtClean="0"/>
              <a:t>Updates - Claims</a:t>
            </a:r>
            <a:endParaRPr lang="en-US" dirty="0"/>
          </a:p>
        </p:txBody>
      </p:sp>
      <p:sp>
        <p:nvSpPr>
          <p:cNvPr id="3" name="TextBox 2"/>
          <p:cNvSpPr txBox="1"/>
          <p:nvPr/>
        </p:nvSpPr>
        <p:spPr>
          <a:xfrm>
            <a:off x="640080" y="1188720"/>
            <a:ext cx="10906652" cy="4493538"/>
          </a:xfrm>
          <a:prstGeom prst="rect">
            <a:avLst/>
          </a:prstGeom>
          <a:noFill/>
        </p:spPr>
        <p:txBody>
          <a:bodyPr wrap="square" rtlCol="0">
            <a:spAutoFit/>
          </a:bodyPr>
          <a:lstStyle/>
          <a:p>
            <a:pPr marL="285750" indent="-285750">
              <a:buFont typeface="Arial" panose="020B0604020202020204" pitchFamily="34" charset="0"/>
              <a:buChar char="•"/>
            </a:pPr>
            <a:r>
              <a:rPr lang="en-US" sz="2200" b="1" dirty="0" smtClean="0"/>
              <a:t>Telehealth codes prior to the State of Emergency </a:t>
            </a:r>
            <a:r>
              <a:rPr lang="en-US" sz="2200" dirty="0" smtClean="0"/>
              <a:t>– No change or delay, bill as usual. </a:t>
            </a:r>
          </a:p>
          <a:p>
            <a:endParaRPr lang="en-US" sz="2200" dirty="0" smtClean="0"/>
          </a:p>
          <a:p>
            <a:pPr marL="285750" indent="-285750">
              <a:buFont typeface="Arial" panose="020B0604020202020204" pitchFamily="34" charset="0"/>
              <a:buChar char="•"/>
            </a:pPr>
            <a:r>
              <a:rPr lang="en-US" sz="2200" b="1" dirty="0" smtClean="0"/>
              <a:t>New Codes allowing Telehealth during the State of Emergency </a:t>
            </a:r>
            <a:r>
              <a:rPr lang="en-US" sz="2200" dirty="0" smtClean="0"/>
              <a:t>– We are working to get these codes programmed to allow Telehealth. Should you have a claim denial we will reprocess claims received when the codes are programmed. </a:t>
            </a:r>
          </a:p>
          <a:p>
            <a:endParaRPr lang="en-US" sz="2200" dirty="0" smtClean="0"/>
          </a:p>
          <a:p>
            <a:pPr marL="285750" indent="-285750">
              <a:buFont typeface="Arial" panose="020B0604020202020204" pitchFamily="34" charset="0"/>
              <a:buChar char="•"/>
            </a:pPr>
            <a:r>
              <a:rPr lang="en-US" sz="2200" b="1" dirty="0" smtClean="0"/>
              <a:t>Authorizations or Single Case Agreements (SCA) </a:t>
            </a:r>
            <a:r>
              <a:rPr lang="en-US" sz="2200" dirty="0" smtClean="0"/>
              <a:t>– If you have an authorization for services and did not request for the services to be delivered via Telehealth, please call to update your authorization </a:t>
            </a:r>
          </a:p>
          <a:p>
            <a:endParaRPr lang="en-US" sz="2200" dirty="0" smtClean="0"/>
          </a:p>
          <a:p>
            <a:r>
              <a:rPr lang="en-US" sz="2200" dirty="0" smtClean="0"/>
              <a:t>Health Colorado call 888-502-4185</a:t>
            </a:r>
          </a:p>
          <a:p>
            <a:r>
              <a:rPr lang="en-US" sz="2200" dirty="0" smtClean="0"/>
              <a:t>Northeast Health Partners call 888-502-4189</a:t>
            </a:r>
            <a:endParaRPr lang="en-US" sz="2200" dirty="0"/>
          </a:p>
        </p:txBody>
      </p:sp>
    </p:spTree>
    <p:extLst>
      <p:ext uri="{BB962C8B-B14F-4D97-AF65-F5344CB8AC3E}">
        <p14:creationId xmlns:p14="http://schemas.microsoft.com/office/powerpoint/2010/main" val="174447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COVID-19 Resources</a:t>
            </a:r>
            <a:br>
              <a:rPr lang="en-US" dirty="0" smtClean="0"/>
            </a:br>
            <a:endParaRPr lang="en-US" dirty="0"/>
          </a:p>
        </p:txBody>
      </p:sp>
      <p:pic>
        <p:nvPicPr>
          <p:cNvPr id="3" name="Picture 2"/>
          <p:cNvPicPr>
            <a:picLocks noChangeAspect="1"/>
          </p:cNvPicPr>
          <p:nvPr/>
        </p:nvPicPr>
        <p:blipFill>
          <a:blip r:embed="rId2"/>
          <a:stretch>
            <a:fillRect/>
          </a:stretch>
        </p:blipFill>
        <p:spPr>
          <a:xfrm>
            <a:off x="8437771" y="196474"/>
            <a:ext cx="3562523" cy="6591802"/>
          </a:xfrm>
          <a:prstGeom prst="rect">
            <a:avLst/>
          </a:prstGeom>
        </p:spPr>
      </p:pic>
      <p:pic>
        <p:nvPicPr>
          <p:cNvPr id="4" name="Picture 3"/>
          <p:cNvPicPr>
            <a:picLocks noChangeAspect="1"/>
          </p:cNvPicPr>
          <p:nvPr/>
        </p:nvPicPr>
        <p:blipFill>
          <a:blip r:embed="rId3"/>
          <a:stretch>
            <a:fillRect/>
          </a:stretch>
        </p:blipFill>
        <p:spPr>
          <a:xfrm>
            <a:off x="290946" y="3358343"/>
            <a:ext cx="4390597" cy="1439540"/>
          </a:xfrm>
          <a:prstGeom prst="rect">
            <a:avLst/>
          </a:prstGeom>
        </p:spPr>
      </p:pic>
      <p:pic>
        <p:nvPicPr>
          <p:cNvPr id="5" name="Picture 4"/>
          <p:cNvPicPr>
            <a:picLocks noChangeAspect="1"/>
          </p:cNvPicPr>
          <p:nvPr/>
        </p:nvPicPr>
        <p:blipFill>
          <a:blip r:embed="rId4"/>
          <a:stretch>
            <a:fillRect/>
          </a:stretch>
        </p:blipFill>
        <p:spPr>
          <a:xfrm>
            <a:off x="4664948" y="196474"/>
            <a:ext cx="3772823" cy="6254202"/>
          </a:xfrm>
          <a:prstGeom prst="rect">
            <a:avLst/>
          </a:prstGeom>
        </p:spPr>
      </p:pic>
      <p:pic>
        <p:nvPicPr>
          <p:cNvPr id="6" name="Picture 5"/>
          <p:cNvPicPr>
            <a:picLocks noChangeAspect="1"/>
          </p:cNvPicPr>
          <p:nvPr/>
        </p:nvPicPr>
        <p:blipFill>
          <a:blip r:embed="rId5"/>
          <a:stretch>
            <a:fillRect/>
          </a:stretch>
        </p:blipFill>
        <p:spPr>
          <a:xfrm>
            <a:off x="811947" y="1705550"/>
            <a:ext cx="3348593" cy="1263620"/>
          </a:xfrm>
          <a:prstGeom prst="rect">
            <a:avLst/>
          </a:prstGeom>
        </p:spPr>
      </p:pic>
    </p:spTree>
    <p:extLst>
      <p:ext uri="{BB962C8B-B14F-4D97-AF65-F5344CB8AC3E}">
        <p14:creationId xmlns:p14="http://schemas.microsoft.com/office/powerpoint/2010/main" val="330488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smtClean="0"/>
              <a:t>04</a:t>
            </a:r>
            <a:endParaRPr lang="en-US" dirty="0"/>
          </a:p>
        </p:txBody>
      </p:sp>
      <p:sp>
        <p:nvSpPr>
          <p:cNvPr id="4" name="Text Placeholder 3"/>
          <p:cNvSpPr>
            <a:spLocks noGrp="1"/>
          </p:cNvSpPr>
          <p:nvPr>
            <p:ph type="body" sz="quarter" idx="11"/>
          </p:nvPr>
        </p:nvSpPr>
        <p:spPr/>
        <p:txBody>
          <a:bodyPr/>
          <a:lstStyle/>
          <a:p>
            <a:pPr algn="ctr"/>
            <a:r>
              <a:rPr lang="en-US" dirty="0" smtClean="0"/>
              <a:t>Reminders</a:t>
            </a:r>
            <a:endParaRPr lang="en-US" dirty="0"/>
          </a:p>
        </p:txBody>
      </p:sp>
      <p:pic>
        <p:nvPicPr>
          <p:cNvPr id="5" name="Picture 4"/>
          <p:cNvPicPr>
            <a:picLocks noChangeAspect="1"/>
          </p:cNvPicPr>
          <p:nvPr/>
        </p:nvPicPr>
        <p:blipFill>
          <a:blip r:embed="rId2"/>
          <a:stretch>
            <a:fillRect/>
          </a:stretch>
        </p:blipFill>
        <p:spPr>
          <a:xfrm>
            <a:off x="6725786" y="2523665"/>
            <a:ext cx="3078747" cy="1810669"/>
          </a:xfrm>
          <a:prstGeom prst="rect">
            <a:avLst/>
          </a:prstGeom>
        </p:spPr>
      </p:pic>
    </p:spTree>
    <p:extLst>
      <p:ext uri="{BB962C8B-B14F-4D97-AF65-F5344CB8AC3E}">
        <p14:creationId xmlns:p14="http://schemas.microsoft.com/office/powerpoint/2010/main" val="398100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Reminders</a:t>
            </a:r>
            <a:endParaRPr lang="en-US" dirty="0"/>
          </a:p>
        </p:txBody>
      </p:sp>
      <p:sp>
        <p:nvSpPr>
          <p:cNvPr id="5" name="TextBox 4"/>
          <p:cNvSpPr txBox="1"/>
          <p:nvPr/>
        </p:nvSpPr>
        <p:spPr>
          <a:xfrm>
            <a:off x="640080" y="1188720"/>
            <a:ext cx="10906652" cy="3539430"/>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CPAC Program</a:t>
            </a:r>
          </a:p>
          <a:p>
            <a:endParaRPr lang="en-US" sz="3200" dirty="0" smtClean="0"/>
          </a:p>
          <a:p>
            <a:pPr marL="285750" indent="-285750">
              <a:buFont typeface="Arial" panose="020B0604020202020204" pitchFamily="34" charset="0"/>
              <a:buChar char="•"/>
            </a:pPr>
            <a:r>
              <a:rPr lang="en-US" sz="3200" dirty="0" smtClean="0"/>
              <a:t>Please share any Training Areas we can support you with</a:t>
            </a:r>
            <a:r>
              <a:rPr lang="en-US" sz="3200" dirty="0" smtClean="0"/>
              <a:t>.</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smtClean="0"/>
              <a:t>Online Traum</a:t>
            </a:r>
            <a:r>
              <a:rPr lang="en-US" sz="3200" dirty="0" smtClean="0"/>
              <a:t>a Informed Training Coming Soon!</a:t>
            </a:r>
          </a:p>
          <a:p>
            <a:pPr marL="742950" lvl="1" indent="-285750">
              <a:buFont typeface="Arial" panose="020B0604020202020204" pitchFamily="34" charset="0"/>
              <a:buChar char="•"/>
            </a:pPr>
            <a:r>
              <a:rPr lang="en-US" sz="3200" dirty="0" smtClean="0"/>
              <a:t>Save the Date! June 19 &amp; 20 (4 hour sessions each day). Details and Registration information coming soon. </a:t>
            </a:r>
            <a:endParaRPr lang="en-US" sz="3200" dirty="0"/>
          </a:p>
        </p:txBody>
      </p:sp>
    </p:spTree>
    <p:extLst>
      <p:ext uri="{BB962C8B-B14F-4D97-AF65-F5344CB8AC3E}">
        <p14:creationId xmlns:p14="http://schemas.microsoft.com/office/powerpoint/2010/main" val="231866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05</a:t>
            </a:r>
            <a:endParaRPr lang="en-US" dirty="0"/>
          </a:p>
        </p:txBody>
      </p:sp>
      <p:sp>
        <p:nvSpPr>
          <p:cNvPr id="3" name="Text Placeholder 2"/>
          <p:cNvSpPr>
            <a:spLocks noGrp="1"/>
          </p:cNvSpPr>
          <p:nvPr>
            <p:ph type="body" sz="quarter" idx="11"/>
          </p:nvPr>
        </p:nvSpPr>
        <p:spPr/>
        <p:txBody>
          <a:bodyPr/>
          <a:lstStyle/>
          <a:p>
            <a:pPr algn="ctr"/>
            <a:r>
              <a:rPr lang="en-US" dirty="0"/>
              <a:t>Questions </a:t>
            </a:r>
            <a:endParaRPr lang="en-US" dirty="0" smtClean="0"/>
          </a:p>
          <a:p>
            <a:pPr algn="ctr"/>
            <a:r>
              <a:rPr lang="en-US" dirty="0" smtClean="0"/>
              <a:t>&amp; </a:t>
            </a:r>
          </a:p>
          <a:p>
            <a:pPr algn="ctr"/>
            <a:r>
              <a:rPr lang="en-US" dirty="0" smtClean="0"/>
              <a:t>Open </a:t>
            </a:r>
            <a:r>
              <a:rPr lang="en-US" dirty="0"/>
              <a:t>Discussion</a:t>
            </a:r>
          </a:p>
        </p:txBody>
      </p:sp>
    </p:spTree>
    <p:extLst>
      <p:ext uri="{BB962C8B-B14F-4D97-AF65-F5344CB8AC3E}">
        <p14:creationId xmlns:p14="http://schemas.microsoft.com/office/powerpoint/2010/main" val="3744171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BA0A0A40-EBDD-ED40-8F0A-59ADCA72E4F3}"/>
              </a:ext>
            </a:extLst>
          </p:cNvPr>
          <p:cNvSpPr>
            <a:spLocks noGrp="1"/>
          </p:cNvSpPr>
          <p:nvPr>
            <p:ph type="body" sz="quarter" idx="11"/>
          </p:nvPr>
        </p:nvSpPr>
        <p:spPr>
          <a:xfrm>
            <a:off x="640078" y="1871179"/>
            <a:ext cx="10942321" cy="3200400"/>
          </a:xfrm>
        </p:spPr>
        <p:txBody>
          <a:bodyPr>
            <a:normAutofit/>
          </a:bodyPr>
          <a:lstStyle/>
          <a:p>
            <a:r>
              <a:rPr lang="en-US" dirty="0" smtClean="0"/>
              <a:t>May Weekly Provider </a:t>
            </a:r>
            <a:r>
              <a:rPr lang="en-US" dirty="0"/>
              <a:t>Support Call</a:t>
            </a:r>
          </a:p>
        </p:txBody>
      </p:sp>
    </p:spTree>
    <p:extLst>
      <p:ext uri="{BB962C8B-B14F-4D97-AF65-F5344CB8AC3E}">
        <p14:creationId xmlns:p14="http://schemas.microsoft.com/office/powerpoint/2010/main" val="344571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8852" y="3605885"/>
            <a:ext cx="5694588" cy="366783"/>
          </a:xfrm>
          <a:prstGeom prst="rect">
            <a:avLst/>
          </a:prstGeom>
          <a:noFill/>
        </p:spPr>
        <p:txBody>
          <a:bodyPr wrap="square" lIns="0" tIns="0" rIns="0" bIns="0" rtlCol="0">
            <a:normAutofit/>
          </a:bodyPr>
          <a:lstStyle/>
          <a:p>
            <a:r>
              <a:rPr lang="fi-FI" sz="2400" dirty="0"/>
              <a:t>888-502-4189 | </a:t>
            </a:r>
            <a:r>
              <a:rPr lang="fi-FI" sz="2400" dirty="0" smtClean="0"/>
              <a:t>888-502-4185 </a:t>
            </a:r>
            <a:endParaRPr lang="en-US" sz="2400" dirty="0"/>
          </a:p>
        </p:txBody>
      </p:sp>
      <p:sp>
        <p:nvSpPr>
          <p:cNvPr id="9" name="TextBox 8"/>
          <p:cNvSpPr txBox="1"/>
          <p:nvPr/>
        </p:nvSpPr>
        <p:spPr>
          <a:xfrm>
            <a:off x="1508851" y="4336341"/>
            <a:ext cx="9790520" cy="461786"/>
          </a:xfrm>
          <a:prstGeom prst="rect">
            <a:avLst/>
          </a:prstGeom>
          <a:noFill/>
        </p:spPr>
        <p:txBody>
          <a:bodyPr wrap="square" lIns="0" tIns="0" rIns="0" bIns="0" rtlCol="0">
            <a:normAutofit/>
          </a:bodyPr>
          <a:lstStyle/>
          <a:p>
            <a:r>
              <a:rPr lang="en-US" sz="2400" dirty="0" smtClean="0"/>
              <a:t>www.northeasthealthpartners.org</a:t>
            </a:r>
            <a:r>
              <a:rPr lang="en-US" sz="2400" dirty="0"/>
              <a:t> | </a:t>
            </a:r>
            <a:r>
              <a:rPr lang="en-US" sz="2400" dirty="0" smtClean="0"/>
              <a:t>www.healthcoloradorae.com</a:t>
            </a:r>
          </a:p>
          <a:p>
            <a:endParaRPr lang="en-US" sz="2400" dirty="0"/>
          </a:p>
          <a:p>
            <a:endParaRPr lang="en-US" sz="2400" dirty="0"/>
          </a:p>
        </p:txBody>
      </p:sp>
      <p:sp>
        <p:nvSpPr>
          <p:cNvPr id="10" name="TextBox 9"/>
          <p:cNvSpPr txBox="1"/>
          <p:nvPr/>
        </p:nvSpPr>
        <p:spPr>
          <a:xfrm>
            <a:off x="1508849" y="5161802"/>
            <a:ext cx="7504521" cy="461786"/>
          </a:xfrm>
          <a:prstGeom prst="rect">
            <a:avLst/>
          </a:prstGeom>
          <a:noFill/>
        </p:spPr>
        <p:txBody>
          <a:bodyPr wrap="square" lIns="0" tIns="0" rIns="0" bIns="0" rtlCol="0">
            <a:normAutofit/>
          </a:bodyPr>
          <a:lstStyle/>
          <a:p>
            <a:r>
              <a:rPr lang="en-US" sz="2400" dirty="0"/>
              <a:t>northeasthealthpartners@beaconhealthoptions.com</a:t>
            </a:r>
          </a:p>
        </p:txBody>
      </p:sp>
      <p:sp>
        <p:nvSpPr>
          <p:cNvPr id="8" name="Internet">
            <a:extLst>
              <a:ext uri="{FF2B5EF4-FFF2-40B4-BE49-F238E27FC236}">
                <a16:creationId xmlns:a16="http://schemas.microsoft.com/office/drawing/2014/main" id="{BA80AB10-3110-D34C-86A7-D299C9C175BE}"/>
              </a:ext>
            </a:extLst>
          </p:cNvPr>
          <p:cNvSpPr/>
          <p:nvPr/>
        </p:nvSpPr>
        <p:spPr>
          <a:xfrm>
            <a:off x="894182" y="4366893"/>
            <a:ext cx="283464" cy="283416"/>
          </a:xfrm>
          <a:custGeom>
            <a:avLst/>
            <a:gdLst>
              <a:gd name="connsiteX0" fmla="*/ 123727 w 456913"/>
              <a:gd name="connsiteY0" fmla="*/ 366360 h 456836"/>
              <a:gd name="connsiteX1" fmla="*/ 94798 w 456913"/>
              <a:gd name="connsiteY1" fmla="*/ 377711 h 456836"/>
              <a:gd name="connsiteX2" fmla="*/ 94715 w 456913"/>
              <a:gd name="connsiteY2" fmla="*/ 377794 h 456836"/>
              <a:gd name="connsiteX3" fmla="*/ 151120 w 456913"/>
              <a:gd name="connsiteY3" fmla="*/ 413424 h 456836"/>
              <a:gd name="connsiteX4" fmla="*/ 123727 w 456913"/>
              <a:gd name="connsiteY4" fmla="*/ 366360 h 456836"/>
              <a:gd name="connsiteX5" fmla="*/ 214788 w 456913"/>
              <a:gd name="connsiteY5" fmla="*/ 349136 h 456836"/>
              <a:gd name="connsiteX6" fmla="*/ 150829 w 456913"/>
              <a:gd name="connsiteY6" fmla="*/ 358246 h 456836"/>
              <a:gd name="connsiteX7" fmla="*/ 150664 w 456913"/>
              <a:gd name="connsiteY7" fmla="*/ 358246 h 456836"/>
              <a:gd name="connsiteX8" fmla="*/ 214788 w 456913"/>
              <a:gd name="connsiteY8" fmla="*/ 427037 h 456836"/>
              <a:gd name="connsiteX9" fmla="*/ 405087 w 456913"/>
              <a:gd name="connsiteY9" fmla="*/ 333074 h 456836"/>
              <a:gd name="connsiteX10" fmla="*/ 319131 w 456913"/>
              <a:gd name="connsiteY10" fmla="*/ 363103 h 456836"/>
              <a:gd name="connsiteX11" fmla="*/ 319131 w 456913"/>
              <a:gd name="connsiteY11" fmla="*/ 363663 h 456836"/>
              <a:gd name="connsiteX12" fmla="*/ 361155 w 456913"/>
              <a:gd name="connsiteY12" fmla="*/ 376279 h 456836"/>
              <a:gd name="connsiteX13" fmla="*/ 362296 w 456913"/>
              <a:gd name="connsiteY13" fmla="*/ 377421 h 456836"/>
              <a:gd name="connsiteX14" fmla="*/ 374893 w 456913"/>
              <a:gd name="connsiteY14" fmla="*/ 419567 h 456836"/>
              <a:gd name="connsiteX15" fmla="*/ 374893 w 456913"/>
              <a:gd name="connsiteY15" fmla="*/ 419505 h 456836"/>
              <a:gd name="connsiteX16" fmla="*/ 375474 w 456913"/>
              <a:gd name="connsiteY16" fmla="*/ 419588 h 456836"/>
              <a:gd name="connsiteX17" fmla="*/ 405648 w 456913"/>
              <a:gd name="connsiteY17" fmla="*/ 333634 h 456836"/>
              <a:gd name="connsiteX18" fmla="*/ 405087 w 456913"/>
              <a:gd name="connsiteY18" fmla="*/ 333074 h 456836"/>
              <a:gd name="connsiteX19" fmla="*/ 369684 w 456913"/>
              <a:gd name="connsiteY19" fmla="*/ 282337 h 456836"/>
              <a:gd name="connsiteX20" fmla="*/ 369725 w 456913"/>
              <a:gd name="connsiteY20" fmla="*/ 282337 h 456836"/>
              <a:gd name="connsiteX21" fmla="*/ 456429 w 456913"/>
              <a:gd name="connsiteY21" fmla="*/ 369079 h 456836"/>
              <a:gd name="connsiteX22" fmla="*/ 369684 w 456913"/>
              <a:gd name="connsiteY22" fmla="*/ 455820 h 456836"/>
              <a:gd name="connsiteX23" fmla="*/ 282939 w 456913"/>
              <a:gd name="connsiteY23" fmla="*/ 369079 h 456836"/>
              <a:gd name="connsiteX24" fmla="*/ 369684 w 456913"/>
              <a:gd name="connsiteY24" fmla="*/ 282337 h 456836"/>
              <a:gd name="connsiteX25" fmla="*/ 28370 w 456913"/>
              <a:gd name="connsiteY25" fmla="*/ 242246 h 456836"/>
              <a:gd name="connsiteX26" fmla="*/ 74440 w 456913"/>
              <a:gd name="connsiteY26" fmla="*/ 356731 h 456836"/>
              <a:gd name="connsiteX27" fmla="*/ 114036 w 456913"/>
              <a:gd name="connsiteY27" fmla="*/ 340296 h 456836"/>
              <a:gd name="connsiteX28" fmla="*/ 97994 w 456913"/>
              <a:gd name="connsiteY28" fmla="*/ 242246 h 456836"/>
              <a:gd name="connsiteX29" fmla="*/ 28391 w 456913"/>
              <a:gd name="connsiteY29" fmla="*/ 242246 h 456836"/>
              <a:gd name="connsiteX30" fmla="*/ 125678 w 456913"/>
              <a:gd name="connsiteY30" fmla="*/ 242245 h 456836"/>
              <a:gd name="connsiteX31" fmla="*/ 140827 w 456913"/>
              <a:gd name="connsiteY31" fmla="*/ 332244 h 456836"/>
              <a:gd name="connsiteX32" fmla="*/ 214622 w 456913"/>
              <a:gd name="connsiteY32" fmla="*/ 321391 h 456836"/>
              <a:gd name="connsiteX33" fmla="*/ 214622 w 456913"/>
              <a:gd name="connsiteY33" fmla="*/ 242246 h 456836"/>
              <a:gd name="connsiteX34" fmla="*/ 140785 w 456913"/>
              <a:gd name="connsiteY34" fmla="*/ 124543 h 456836"/>
              <a:gd name="connsiteX35" fmla="*/ 125678 w 456913"/>
              <a:gd name="connsiteY35" fmla="*/ 214563 h 456836"/>
              <a:gd name="connsiteX36" fmla="*/ 214601 w 456913"/>
              <a:gd name="connsiteY36" fmla="*/ 214563 h 456836"/>
              <a:gd name="connsiteX37" fmla="*/ 214601 w 456913"/>
              <a:gd name="connsiteY37" fmla="*/ 135417 h 456836"/>
              <a:gd name="connsiteX38" fmla="*/ 140785 w 456913"/>
              <a:gd name="connsiteY38" fmla="*/ 124543 h 456836"/>
              <a:gd name="connsiteX39" fmla="*/ 316288 w 456913"/>
              <a:gd name="connsiteY39" fmla="*/ 124523 h 456836"/>
              <a:gd name="connsiteX40" fmla="*/ 242472 w 456913"/>
              <a:gd name="connsiteY40" fmla="*/ 135417 h 456836"/>
              <a:gd name="connsiteX41" fmla="*/ 242472 w 456913"/>
              <a:gd name="connsiteY41" fmla="*/ 214563 h 456836"/>
              <a:gd name="connsiteX42" fmla="*/ 331416 w 456913"/>
              <a:gd name="connsiteY42" fmla="*/ 214563 h 456836"/>
              <a:gd name="connsiteX43" fmla="*/ 316288 w 456913"/>
              <a:gd name="connsiteY43" fmla="*/ 124523 h 456836"/>
              <a:gd name="connsiteX44" fmla="*/ 74399 w 456913"/>
              <a:gd name="connsiteY44" fmla="*/ 100098 h 456836"/>
              <a:gd name="connsiteX45" fmla="*/ 28370 w 456913"/>
              <a:gd name="connsiteY45" fmla="*/ 214584 h 456836"/>
              <a:gd name="connsiteX46" fmla="*/ 97994 w 456913"/>
              <a:gd name="connsiteY46" fmla="*/ 214584 h 456836"/>
              <a:gd name="connsiteX47" fmla="*/ 114015 w 456913"/>
              <a:gd name="connsiteY47" fmla="*/ 116534 h 456836"/>
              <a:gd name="connsiteX48" fmla="*/ 74419 w 456913"/>
              <a:gd name="connsiteY48" fmla="*/ 100098 h 456836"/>
              <a:gd name="connsiteX49" fmla="*/ 382488 w 456913"/>
              <a:gd name="connsiteY49" fmla="*/ 100056 h 456836"/>
              <a:gd name="connsiteX50" fmla="*/ 342892 w 456913"/>
              <a:gd name="connsiteY50" fmla="*/ 116471 h 456836"/>
              <a:gd name="connsiteX51" fmla="*/ 358955 w 456913"/>
              <a:gd name="connsiteY51" fmla="*/ 214563 h 456836"/>
              <a:gd name="connsiteX52" fmla="*/ 428537 w 456913"/>
              <a:gd name="connsiteY52" fmla="*/ 214563 h 456836"/>
              <a:gd name="connsiteX53" fmla="*/ 382488 w 456913"/>
              <a:gd name="connsiteY53" fmla="*/ 100056 h 456836"/>
              <a:gd name="connsiteX54" fmla="*/ 305974 w 456913"/>
              <a:gd name="connsiteY54" fmla="*/ 43364 h 456836"/>
              <a:gd name="connsiteX55" fmla="*/ 333388 w 456913"/>
              <a:gd name="connsiteY55" fmla="*/ 90407 h 456836"/>
              <a:gd name="connsiteX56" fmla="*/ 362296 w 456913"/>
              <a:gd name="connsiteY56" fmla="*/ 79036 h 456836"/>
              <a:gd name="connsiteX57" fmla="*/ 362192 w 456913"/>
              <a:gd name="connsiteY57" fmla="*/ 78973 h 456836"/>
              <a:gd name="connsiteX58" fmla="*/ 305974 w 456913"/>
              <a:gd name="connsiteY58" fmla="*/ 43364 h 456836"/>
              <a:gd name="connsiteX59" fmla="*/ 151016 w 456913"/>
              <a:gd name="connsiteY59" fmla="*/ 43364 h 456836"/>
              <a:gd name="connsiteX60" fmla="*/ 94715 w 456913"/>
              <a:gd name="connsiteY60" fmla="*/ 79056 h 456836"/>
              <a:gd name="connsiteX61" fmla="*/ 123623 w 456913"/>
              <a:gd name="connsiteY61" fmla="*/ 90407 h 456836"/>
              <a:gd name="connsiteX62" fmla="*/ 151037 w 456913"/>
              <a:gd name="connsiteY62" fmla="*/ 43364 h 456836"/>
              <a:gd name="connsiteX63" fmla="*/ 242389 w 456913"/>
              <a:gd name="connsiteY63" fmla="*/ 29730 h 456836"/>
              <a:gd name="connsiteX64" fmla="*/ 242389 w 456913"/>
              <a:gd name="connsiteY64" fmla="*/ 107631 h 456836"/>
              <a:gd name="connsiteX65" fmla="*/ 306348 w 456913"/>
              <a:gd name="connsiteY65" fmla="*/ 98500 h 456836"/>
              <a:gd name="connsiteX66" fmla="*/ 242389 w 456913"/>
              <a:gd name="connsiteY66" fmla="*/ 29730 h 456836"/>
              <a:gd name="connsiteX67" fmla="*/ 214601 w 456913"/>
              <a:gd name="connsiteY67" fmla="*/ 29730 h 456836"/>
              <a:gd name="connsiteX68" fmla="*/ 150663 w 456913"/>
              <a:gd name="connsiteY68" fmla="*/ 98563 h 456836"/>
              <a:gd name="connsiteX69" fmla="*/ 214622 w 456913"/>
              <a:gd name="connsiteY69" fmla="*/ 107631 h 456836"/>
              <a:gd name="connsiteX70" fmla="*/ 214622 w 456913"/>
              <a:gd name="connsiteY70" fmla="*/ 29730 h 456836"/>
              <a:gd name="connsiteX71" fmla="*/ 241637 w 456913"/>
              <a:gd name="connsiteY71" fmla="*/ 392 h 456836"/>
              <a:gd name="connsiteX72" fmla="*/ 287309 w 456913"/>
              <a:gd name="connsiteY72" fmla="*/ 7769 h 456836"/>
              <a:gd name="connsiteX73" fmla="*/ 449144 w 456913"/>
              <a:gd name="connsiteY73" fmla="*/ 287297 h 456836"/>
              <a:gd name="connsiteX74" fmla="*/ 424927 w 456913"/>
              <a:gd name="connsiteY74" fmla="*/ 269305 h 456836"/>
              <a:gd name="connsiteX75" fmla="*/ 428641 w 456913"/>
              <a:gd name="connsiteY75" fmla="*/ 242328 h 456836"/>
              <a:gd name="connsiteX76" fmla="*/ 359058 w 456913"/>
              <a:gd name="connsiteY76" fmla="*/ 242328 h 456836"/>
              <a:gd name="connsiteX77" fmla="*/ 358415 w 456913"/>
              <a:gd name="connsiteY77" fmla="*/ 255547 h 456836"/>
              <a:gd name="connsiteX78" fmla="*/ 330047 w 456913"/>
              <a:gd name="connsiteY78" fmla="*/ 262125 h 456836"/>
              <a:gd name="connsiteX79" fmla="*/ 331333 w 456913"/>
              <a:gd name="connsiteY79" fmla="*/ 242308 h 456836"/>
              <a:gd name="connsiteX80" fmla="*/ 242389 w 456913"/>
              <a:gd name="connsiteY80" fmla="*/ 242308 h 456836"/>
              <a:gd name="connsiteX81" fmla="*/ 242389 w 456913"/>
              <a:gd name="connsiteY81" fmla="*/ 321433 h 456836"/>
              <a:gd name="connsiteX82" fmla="*/ 265216 w 456913"/>
              <a:gd name="connsiteY82" fmla="*/ 323176 h 456836"/>
              <a:gd name="connsiteX83" fmla="*/ 257144 w 456913"/>
              <a:gd name="connsiteY83" fmla="*/ 350153 h 456836"/>
              <a:gd name="connsiteX84" fmla="*/ 242327 w 456913"/>
              <a:gd name="connsiteY84" fmla="*/ 349157 h 456836"/>
              <a:gd name="connsiteX85" fmla="*/ 242327 w 456913"/>
              <a:gd name="connsiteY85" fmla="*/ 427037 h 456836"/>
              <a:gd name="connsiteX86" fmla="*/ 265362 w 456913"/>
              <a:gd name="connsiteY86" fmla="*/ 415333 h 456836"/>
              <a:gd name="connsiteX87" fmla="*/ 288189 w 456913"/>
              <a:gd name="connsiteY87" fmla="*/ 448888 h 456836"/>
              <a:gd name="connsiteX88" fmla="*/ 169604 w 456913"/>
              <a:gd name="connsiteY88" fmla="*/ 449124 h 456836"/>
              <a:gd name="connsiteX89" fmla="*/ 7769 w 456913"/>
              <a:gd name="connsiteY89" fmla="*/ 169597 h 456836"/>
              <a:gd name="connsiteX90" fmla="*/ 241637 w 456913"/>
              <a:gd name="connsiteY90" fmla="*/ 392 h 456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56913" h="456836">
                <a:moveTo>
                  <a:pt x="123727" y="366360"/>
                </a:moveTo>
                <a:cubicBezTo>
                  <a:pt x="113911" y="369742"/>
                  <a:pt x="104220" y="373560"/>
                  <a:pt x="94798" y="377711"/>
                </a:cubicBezTo>
                <a:lnTo>
                  <a:pt x="94715" y="377794"/>
                </a:lnTo>
                <a:cubicBezTo>
                  <a:pt x="111389" y="392745"/>
                  <a:pt x="130456" y="404790"/>
                  <a:pt x="151120" y="413424"/>
                </a:cubicBezTo>
                <a:cubicBezTo>
                  <a:pt x="139964" y="399005"/>
                  <a:pt x="130753" y="383181"/>
                  <a:pt x="123727" y="366360"/>
                </a:cubicBezTo>
                <a:close/>
                <a:moveTo>
                  <a:pt x="214788" y="349136"/>
                </a:moveTo>
                <a:cubicBezTo>
                  <a:pt x="193221" y="350063"/>
                  <a:pt x="171798" y="353114"/>
                  <a:pt x="150829" y="358246"/>
                </a:cubicBezTo>
                <a:lnTo>
                  <a:pt x="150664" y="358246"/>
                </a:lnTo>
                <a:cubicBezTo>
                  <a:pt x="166830" y="394685"/>
                  <a:pt x="189450" y="420106"/>
                  <a:pt x="214788" y="427037"/>
                </a:cubicBezTo>
                <a:close/>
                <a:moveTo>
                  <a:pt x="405087" y="333074"/>
                </a:moveTo>
                <a:lnTo>
                  <a:pt x="319131" y="363103"/>
                </a:lnTo>
                <a:cubicBezTo>
                  <a:pt x="318633" y="363269"/>
                  <a:pt x="318633" y="363518"/>
                  <a:pt x="319131" y="363663"/>
                </a:cubicBezTo>
                <a:lnTo>
                  <a:pt x="361155" y="376279"/>
                </a:lnTo>
                <a:cubicBezTo>
                  <a:pt x="361687" y="376470"/>
                  <a:pt x="362105" y="376889"/>
                  <a:pt x="362296" y="377421"/>
                </a:cubicBezTo>
                <a:lnTo>
                  <a:pt x="374893" y="419567"/>
                </a:lnTo>
                <a:lnTo>
                  <a:pt x="374893" y="419505"/>
                </a:lnTo>
                <a:cubicBezTo>
                  <a:pt x="375038" y="419982"/>
                  <a:pt x="375287" y="420003"/>
                  <a:pt x="375474" y="419588"/>
                </a:cubicBezTo>
                <a:lnTo>
                  <a:pt x="405648" y="333634"/>
                </a:lnTo>
                <a:cubicBezTo>
                  <a:pt x="405814" y="333074"/>
                  <a:pt x="405544" y="332908"/>
                  <a:pt x="405087" y="333074"/>
                </a:cubicBezTo>
                <a:close/>
                <a:moveTo>
                  <a:pt x="369684" y="282337"/>
                </a:moveTo>
                <a:cubicBezTo>
                  <a:pt x="369698" y="282337"/>
                  <a:pt x="369712" y="282337"/>
                  <a:pt x="369725" y="282337"/>
                </a:cubicBezTo>
                <a:cubicBezTo>
                  <a:pt x="417622" y="282349"/>
                  <a:pt x="456440" y="321184"/>
                  <a:pt x="456429" y="369079"/>
                </a:cubicBezTo>
                <a:cubicBezTo>
                  <a:pt x="456429" y="416985"/>
                  <a:pt x="417592" y="455820"/>
                  <a:pt x="369684" y="455820"/>
                </a:cubicBezTo>
                <a:cubicBezTo>
                  <a:pt x="321776" y="455820"/>
                  <a:pt x="282939" y="416985"/>
                  <a:pt x="282939" y="369079"/>
                </a:cubicBezTo>
                <a:cubicBezTo>
                  <a:pt x="282939" y="321172"/>
                  <a:pt x="321776" y="282337"/>
                  <a:pt x="369684" y="282337"/>
                </a:cubicBezTo>
                <a:close/>
                <a:moveTo>
                  <a:pt x="28370" y="242246"/>
                </a:moveTo>
                <a:cubicBezTo>
                  <a:pt x="31242" y="284317"/>
                  <a:pt x="47371" y="324396"/>
                  <a:pt x="74440" y="356731"/>
                </a:cubicBezTo>
                <a:cubicBezTo>
                  <a:pt x="87281" y="350429"/>
                  <a:pt x="100506" y="344940"/>
                  <a:pt x="114036" y="340296"/>
                </a:cubicBezTo>
                <a:cubicBezTo>
                  <a:pt x="104268" y="308491"/>
                  <a:pt x="98871" y="275505"/>
                  <a:pt x="97994" y="242246"/>
                </a:cubicBezTo>
                <a:lnTo>
                  <a:pt x="28391" y="242246"/>
                </a:lnTo>
                <a:close/>
                <a:moveTo>
                  <a:pt x="125678" y="242245"/>
                </a:moveTo>
                <a:cubicBezTo>
                  <a:pt x="126651" y="272790"/>
                  <a:pt x="131747" y="303064"/>
                  <a:pt x="140827" y="332244"/>
                </a:cubicBezTo>
                <a:cubicBezTo>
                  <a:pt x="164971" y="326023"/>
                  <a:pt x="189709" y="322385"/>
                  <a:pt x="214622" y="321391"/>
                </a:cubicBezTo>
                <a:lnTo>
                  <a:pt x="214622" y="242246"/>
                </a:lnTo>
                <a:close/>
                <a:moveTo>
                  <a:pt x="140785" y="124543"/>
                </a:moveTo>
                <a:cubicBezTo>
                  <a:pt x="131740" y="153738"/>
                  <a:pt x="126659" y="184015"/>
                  <a:pt x="125678" y="214563"/>
                </a:cubicBezTo>
                <a:lnTo>
                  <a:pt x="214601" y="214563"/>
                </a:lnTo>
                <a:lnTo>
                  <a:pt x="214601" y="135417"/>
                </a:lnTo>
                <a:cubicBezTo>
                  <a:pt x="189680" y="134422"/>
                  <a:pt x="164935" y="130777"/>
                  <a:pt x="140785" y="124543"/>
                </a:cubicBezTo>
                <a:close/>
                <a:moveTo>
                  <a:pt x="316288" y="124523"/>
                </a:moveTo>
                <a:cubicBezTo>
                  <a:pt x="292138" y="130757"/>
                  <a:pt x="267394" y="134409"/>
                  <a:pt x="242472" y="135417"/>
                </a:cubicBezTo>
                <a:lnTo>
                  <a:pt x="242472" y="214563"/>
                </a:lnTo>
                <a:lnTo>
                  <a:pt x="331416" y="214563"/>
                </a:lnTo>
                <a:cubicBezTo>
                  <a:pt x="330449" y="184005"/>
                  <a:pt x="325360" y="153718"/>
                  <a:pt x="316288" y="124523"/>
                </a:cubicBezTo>
                <a:close/>
                <a:moveTo>
                  <a:pt x="74399" y="100098"/>
                </a:moveTo>
                <a:cubicBezTo>
                  <a:pt x="47347" y="132440"/>
                  <a:pt x="31233" y="172518"/>
                  <a:pt x="28370" y="214584"/>
                </a:cubicBezTo>
                <a:lnTo>
                  <a:pt x="97994" y="214584"/>
                </a:lnTo>
                <a:cubicBezTo>
                  <a:pt x="98861" y="181325"/>
                  <a:pt x="104251" y="148339"/>
                  <a:pt x="114015" y="116534"/>
                </a:cubicBezTo>
                <a:cubicBezTo>
                  <a:pt x="100495" y="111863"/>
                  <a:pt x="87272" y="106374"/>
                  <a:pt x="74419" y="100098"/>
                </a:cubicBezTo>
                <a:close/>
                <a:moveTo>
                  <a:pt x="382488" y="100056"/>
                </a:moveTo>
                <a:cubicBezTo>
                  <a:pt x="369648" y="106356"/>
                  <a:pt x="356423" y="111838"/>
                  <a:pt x="342892" y="116471"/>
                </a:cubicBezTo>
                <a:cubicBezTo>
                  <a:pt x="352660" y="148291"/>
                  <a:pt x="358064" y="181289"/>
                  <a:pt x="358955" y="214563"/>
                </a:cubicBezTo>
                <a:lnTo>
                  <a:pt x="428537" y="214563"/>
                </a:lnTo>
                <a:cubicBezTo>
                  <a:pt x="425650" y="172493"/>
                  <a:pt x="409532" y="132413"/>
                  <a:pt x="382488" y="100056"/>
                </a:cubicBezTo>
                <a:close/>
                <a:moveTo>
                  <a:pt x="305974" y="43364"/>
                </a:moveTo>
                <a:cubicBezTo>
                  <a:pt x="317133" y="57777"/>
                  <a:pt x="326350" y="73593"/>
                  <a:pt x="333388" y="90407"/>
                </a:cubicBezTo>
                <a:cubicBezTo>
                  <a:pt x="343183" y="87046"/>
                  <a:pt x="352874" y="83352"/>
                  <a:pt x="362296" y="79036"/>
                </a:cubicBezTo>
                <a:lnTo>
                  <a:pt x="362192" y="78973"/>
                </a:lnTo>
                <a:cubicBezTo>
                  <a:pt x="345561" y="64063"/>
                  <a:pt x="326561" y="52029"/>
                  <a:pt x="305974" y="43364"/>
                </a:cubicBezTo>
                <a:close/>
                <a:moveTo>
                  <a:pt x="151016" y="43364"/>
                </a:moveTo>
                <a:cubicBezTo>
                  <a:pt x="130393" y="52045"/>
                  <a:pt x="111365" y="64108"/>
                  <a:pt x="94715" y="79056"/>
                </a:cubicBezTo>
                <a:cubicBezTo>
                  <a:pt x="104137" y="83352"/>
                  <a:pt x="113828" y="87046"/>
                  <a:pt x="123623" y="90407"/>
                </a:cubicBezTo>
                <a:cubicBezTo>
                  <a:pt x="130661" y="73593"/>
                  <a:pt x="139878" y="57777"/>
                  <a:pt x="151037" y="43364"/>
                </a:cubicBezTo>
                <a:close/>
                <a:moveTo>
                  <a:pt x="242389" y="29730"/>
                </a:moveTo>
                <a:lnTo>
                  <a:pt x="242389" y="107631"/>
                </a:lnTo>
                <a:cubicBezTo>
                  <a:pt x="263961" y="106739"/>
                  <a:pt x="285388" y="103680"/>
                  <a:pt x="306348" y="98500"/>
                </a:cubicBezTo>
                <a:cubicBezTo>
                  <a:pt x="290119" y="62102"/>
                  <a:pt x="267582" y="36661"/>
                  <a:pt x="242389" y="29730"/>
                </a:cubicBezTo>
                <a:close/>
                <a:moveTo>
                  <a:pt x="214601" y="29730"/>
                </a:moveTo>
                <a:cubicBezTo>
                  <a:pt x="189408" y="36661"/>
                  <a:pt x="166788" y="62102"/>
                  <a:pt x="150663" y="98563"/>
                </a:cubicBezTo>
                <a:cubicBezTo>
                  <a:pt x="171631" y="103691"/>
                  <a:pt x="193055" y="106728"/>
                  <a:pt x="214622" y="107631"/>
                </a:cubicBezTo>
                <a:lnTo>
                  <a:pt x="214622" y="29730"/>
                </a:lnTo>
                <a:close/>
                <a:moveTo>
                  <a:pt x="241637" y="392"/>
                </a:moveTo>
                <a:cubicBezTo>
                  <a:pt x="256787" y="1283"/>
                  <a:pt x="272074" y="3706"/>
                  <a:pt x="287309" y="7769"/>
                </a:cubicBezTo>
                <a:cubicBezTo>
                  <a:pt x="409192" y="40271"/>
                  <a:pt x="481648" y="165420"/>
                  <a:pt x="449144" y="287297"/>
                </a:cubicBezTo>
                <a:cubicBezTo>
                  <a:pt x="441900" y="280258"/>
                  <a:pt x="433757" y="274209"/>
                  <a:pt x="424927" y="269305"/>
                </a:cubicBezTo>
                <a:cubicBezTo>
                  <a:pt x="426772" y="260407"/>
                  <a:pt x="428013" y="251394"/>
                  <a:pt x="428641" y="242328"/>
                </a:cubicBezTo>
                <a:lnTo>
                  <a:pt x="359058" y="242328"/>
                </a:lnTo>
                <a:cubicBezTo>
                  <a:pt x="358913" y="246769"/>
                  <a:pt x="358706" y="251189"/>
                  <a:pt x="358415" y="255547"/>
                </a:cubicBezTo>
                <a:cubicBezTo>
                  <a:pt x="348715" y="256508"/>
                  <a:pt x="339180" y="258719"/>
                  <a:pt x="330047" y="262125"/>
                </a:cubicBezTo>
                <a:cubicBezTo>
                  <a:pt x="330628" y="255609"/>
                  <a:pt x="331084" y="249010"/>
                  <a:pt x="331333" y="242308"/>
                </a:cubicBezTo>
                <a:lnTo>
                  <a:pt x="242389" y="242308"/>
                </a:lnTo>
                <a:lnTo>
                  <a:pt x="242389" y="321433"/>
                </a:lnTo>
                <a:cubicBezTo>
                  <a:pt x="249984" y="321723"/>
                  <a:pt x="257621" y="322388"/>
                  <a:pt x="265216" y="323176"/>
                </a:cubicBezTo>
                <a:cubicBezTo>
                  <a:pt x="261415" y="331798"/>
                  <a:pt x="258704" y="340860"/>
                  <a:pt x="257144" y="350153"/>
                </a:cubicBezTo>
                <a:cubicBezTo>
                  <a:pt x="252205" y="349717"/>
                  <a:pt x="247266" y="349364"/>
                  <a:pt x="242327" y="349157"/>
                </a:cubicBezTo>
                <a:lnTo>
                  <a:pt x="242327" y="427037"/>
                </a:lnTo>
                <a:cubicBezTo>
                  <a:pt x="250689" y="424659"/>
                  <a:pt x="258511" y="420685"/>
                  <a:pt x="265362" y="415333"/>
                </a:cubicBezTo>
                <a:cubicBezTo>
                  <a:pt x="270905" y="427792"/>
                  <a:pt x="278637" y="439156"/>
                  <a:pt x="288189" y="448888"/>
                </a:cubicBezTo>
                <a:cubicBezTo>
                  <a:pt x="249371" y="459405"/>
                  <a:pt x="208464" y="459487"/>
                  <a:pt x="169604" y="449124"/>
                </a:cubicBezTo>
                <a:cubicBezTo>
                  <a:pt x="47722" y="416623"/>
                  <a:pt x="-24734" y="291474"/>
                  <a:pt x="7769" y="169597"/>
                </a:cubicBezTo>
                <a:cubicBezTo>
                  <a:pt x="36210" y="62955"/>
                  <a:pt x="135586" y="-5848"/>
                  <a:pt x="241637" y="392"/>
                </a:cubicBezTo>
                <a:close/>
              </a:path>
            </a:pathLst>
          </a:custGeom>
          <a:solidFill>
            <a:schemeClr val="tx1"/>
          </a:solidFill>
          <a:ln w="2075" cap="flat">
            <a:noFill/>
            <a:prstDash val="solid"/>
            <a:miter/>
          </a:ln>
        </p:spPr>
        <p:txBody>
          <a:bodyPr rtlCol="0" anchor="ctr"/>
          <a:lstStyle/>
          <a:p>
            <a:endParaRPr lang="en-US" dirty="0"/>
          </a:p>
        </p:txBody>
      </p:sp>
      <p:sp>
        <p:nvSpPr>
          <p:cNvPr id="13" name="Email">
            <a:extLst>
              <a:ext uri="{FF2B5EF4-FFF2-40B4-BE49-F238E27FC236}">
                <a16:creationId xmlns:a16="http://schemas.microsoft.com/office/drawing/2014/main" id="{A09D437F-EF5F-3545-92AC-0E3E65CEC397}"/>
              </a:ext>
            </a:extLst>
          </p:cNvPr>
          <p:cNvSpPr/>
          <p:nvPr/>
        </p:nvSpPr>
        <p:spPr>
          <a:xfrm>
            <a:off x="882604" y="5269018"/>
            <a:ext cx="302254" cy="211708"/>
          </a:xfrm>
          <a:custGeom>
            <a:avLst/>
            <a:gdLst>
              <a:gd name="connsiteX0" fmla="*/ 163010 w 414923"/>
              <a:gd name="connsiteY0" fmla="*/ 168481 h 290624"/>
              <a:gd name="connsiteX1" fmla="*/ 168654 w 414923"/>
              <a:gd name="connsiteY1" fmla="*/ 168689 h 290624"/>
              <a:gd name="connsiteX2" fmla="*/ 204411 w 414923"/>
              <a:gd name="connsiteY2" fmla="*/ 204859 h 290624"/>
              <a:gd name="connsiteX3" fmla="*/ 204414 w 414923"/>
              <a:gd name="connsiteY3" fmla="*/ 204862 h 290624"/>
              <a:gd name="connsiteX4" fmla="*/ 210284 w 414923"/>
              <a:gd name="connsiteY4" fmla="*/ 204859 h 290624"/>
              <a:gd name="connsiteX5" fmla="*/ 246268 w 414923"/>
              <a:gd name="connsiteY5" fmla="*/ 168855 h 290624"/>
              <a:gd name="connsiteX6" fmla="*/ 251913 w 414923"/>
              <a:gd name="connsiteY6" fmla="*/ 168689 h 290624"/>
              <a:gd name="connsiteX7" fmla="*/ 385537 w 414923"/>
              <a:gd name="connsiteY7" fmla="*/ 283320 h 290624"/>
              <a:gd name="connsiteX8" fmla="*/ 386990 w 414923"/>
              <a:gd name="connsiteY8" fmla="*/ 286495 h 290624"/>
              <a:gd name="connsiteX9" fmla="*/ 382818 w 414923"/>
              <a:gd name="connsiteY9" fmla="*/ 290624 h 290624"/>
              <a:gd name="connsiteX10" fmla="*/ 32104 w 414923"/>
              <a:gd name="connsiteY10" fmla="*/ 290624 h 290624"/>
              <a:gd name="connsiteX11" fmla="*/ 28928 w 414923"/>
              <a:gd name="connsiteY11" fmla="*/ 289171 h 290624"/>
              <a:gd name="connsiteX12" fmla="*/ 29385 w 414923"/>
              <a:gd name="connsiteY12" fmla="*/ 283320 h 290624"/>
              <a:gd name="connsiteX13" fmla="*/ 6994 w 414923"/>
              <a:gd name="connsiteY13" fmla="*/ 26417 h 290624"/>
              <a:gd name="connsiteX14" fmla="*/ 141740 w 414923"/>
              <a:gd name="connsiteY14" fmla="*/ 142272 h 290624"/>
              <a:gd name="connsiteX15" fmla="*/ 142107 w 414923"/>
              <a:gd name="connsiteY15" fmla="*/ 142640 h 290624"/>
              <a:gd name="connsiteX16" fmla="*/ 141740 w 414923"/>
              <a:gd name="connsiteY16" fmla="*/ 148497 h 290624"/>
              <a:gd name="connsiteX17" fmla="*/ 6848 w 414923"/>
              <a:gd name="connsiteY17" fmla="*/ 264353 h 290624"/>
              <a:gd name="connsiteX18" fmla="*/ 4150 w 414923"/>
              <a:gd name="connsiteY18" fmla="*/ 265349 h 290624"/>
              <a:gd name="connsiteX19" fmla="*/ 0 w 414923"/>
              <a:gd name="connsiteY19" fmla="*/ 261199 h 290624"/>
              <a:gd name="connsiteX20" fmla="*/ 187 w 414923"/>
              <a:gd name="connsiteY20" fmla="*/ 29488 h 290624"/>
              <a:gd name="connsiteX21" fmla="*/ 1148 w 414923"/>
              <a:gd name="connsiteY21" fmla="*/ 26947 h 290624"/>
              <a:gd name="connsiteX22" fmla="*/ 6994 w 414923"/>
              <a:gd name="connsiteY22" fmla="*/ 26417 h 290624"/>
              <a:gd name="connsiteX23" fmla="*/ 410755 w 414923"/>
              <a:gd name="connsiteY23" fmla="*/ 25480 h 290624"/>
              <a:gd name="connsiteX24" fmla="*/ 414923 w 414923"/>
              <a:gd name="connsiteY24" fmla="*/ 29613 h 290624"/>
              <a:gd name="connsiteX25" fmla="*/ 414923 w 414923"/>
              <a:gd name="connsiteY25" fmla="*/ 260826 h 290624"/>
              <a:gd name="connsiteX26" fmla="*/ 413927 w 414923"/>
              <a:gd name="connsiteY26" fmla="*/ 263524 h 290624"/>
              <a:gd name="connsiteX27" fmla="*/ 408075 w 414923"/>
              <a:gd name="connsiteY27" fmla="*/ 263980 h 290624"/>
              <a:gd name="connsiteX28" fmla="*/ 273453 w 414923"/>
              <a:gd name="connsiteY28" fmla="*/ 148540 h 290624"/>
              <a:gd name="connsiteX29" fmla="*/ 273085 w 414923"/>
              <a:gd name="connsiteY29" fmla="*/ 148172 h 290624"/>
              <a:gd name="connsiteX30" fmla="*/ 273453 w 414923"/>
              <a:gd name="connsiteY30" fmla="*/ 142314 h 290624"/>
              <a:gd name="connsiteX31" fmla="*/ 408096 w 414923"/>
              <a:gd name="connsiteY31" fmla="*/ 26459 h 290624"/>
              <a:gd name="connsiteX32" fmla="*/ 408095 w 414923"/>
              <a:gd name="connsiteY32" fmla="*/ 26459 h 290624"/>
              <a:gd name="connsiteX33" fmla="*/ 410755 w 414923"/>
              <a:gd name="connsiteY33" fmla="*/ 25480 h 290624"/>
              <a:gd name="connsiteX34" fmla="*/ 383316 w 414923"/>
              <a:gd name="connsiteY34" fmla="*/ 0 h 290624"/>
              <a:gd name="connsiteX35" fmla="*/ 386444 w 414923"/>
              <a:gd name="connsiteY35" fmla="*/ 1405 h 290624"/>
              <a:gd name="connsiteX36" fmla="*/ 386076 w 414923"/>
              <a:gd name="connsiteY36" fmla="*/ 7263 h 290624"/>
              <a:gd name="connsiteX37" fmla="*/ 210054 w 414923"/>
              <a:gd name="connsiteY37" fmla="*/ 163604 h 290624"/>
              <a:gd name="connsiteX38" fmla="*/ 204534 w 414923"/>
              <a:gd name="connsiteY38" fmla="*/ 163604 h 290624"/>
              <a:gd name="connsiteX39" fmla="*/ 28907 w 414923"/>
              <a:gd name="connsiteY39" fmla="*/ 7388 h 290624"/>
              <a:gd name="connsiteX40" fmla="*/ 27502 w 414923"/>
              <a:gd name="connsiteY40" fmla="*/ 4260 h 290624"/>
              <a:gd name="connsiteX41" fmla="*/ 31667 w 414923"/>
              <a:gd name="connsiteY41" fmla="*/ 125 h 290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14923" h="290624">
                <a:moveTo>
                  <a:pt x="163010" y="168481"/>
                </a:moveTo>
                <a:cubicBezTo>
                  <a:pt x="164655" y="167062"/>
                  <a:pt x="167117" y="167153"/>
                  <a:pt x="168654" y="168689"/>
                </a:cubicBezTo>
                <a:cubicBezTo>
                  <a:pt x="176105" y="176201"/>
                  <a:pt x="196732" y="197077"/>
                  <a:pt x="204411" y="204859"/>
                </a:cubicBezTo>
                <a:cubicBezTo>
                  <a:pt x="204412" y="204860"/>
                  <a:pt x="204413" y="204861"/>
                  <a:pt x="204414" y="204862"/>
                </a:cubicBezTo>
                <a:cubicBezTo>
                  <a:pt x="206036" y="206482"/>
                  <a:pt x="208664" y="206481"/>
                  <a:pt x="210284" y="204859"/>
                </a:cubicBezTo>
                <a:cubicBezTo>
                  <a:pt x="218024" y="197118"/>
                  <a:pt x="238797" y="176305"/>
                  <a:pt x="246268" y="168855"/>
                </a:cubicBezTo>
                <a:cubicBezTo>
                  <a:pt x="247817" y="167331"/>
                  <a:pt x="250278" y="167259"/>
                  <a:pt x="251913" y="168689"/>
                </a:cubicBezTo>
                <a:lnTo>
                  <a:pt x="385537" y="283320"/>
                </a:lnTo>
                <a:cubicBezTo>
                  <a:pt x="386465" y="284113"/>
                  <a:pt x="386996" y="285275"/>
                  <a:pt x="386990" y="286495"/>
                </a:cubicBezTo>
                <a:cubicBezTo>
                  <a:pt x="386978" y="288787"/>
                  <a:pt x="385110" y="290636"/>
                  <a:pt x="382818" y="290624"/>
                </a:cubicBezTo>
                <a:lnTo>
                  <a:pt x="32104" y="290624"/>
                </a:lnTo>
                <a:cubicBezTo>
                  <a:pt x="30883" y="290630"/>
                  <a:pt x="29722" y="290099"/>
                  <a:pt x="28928" y="289171"/>
                </a:cubicBezTo>
                <a:cubicBezTo>
                  <a:pt x="27439" y="287429"/>
                  <a:pt x="27643" y="284809"/>
                  <a:pt x="29385" y="283320"/>
                </a:cubicBezTo>
                <a:close/>
                <a:moveTo>
                  <a:pt x="6994" y="26417"/>
                </a:moveTo>
                <a:lnTo>
                  <a:pt x="141740" y="142272"/>
                </a:lnTo>
                <a:cubicBezTo>
                  <a:pt x="141870" y="142387"/>
                  <a:pt x="141993" y="142510"/>
                  <a:pt x="142107" y="142640"/>
                </a:cubicBezTo>
                <a:cubicBezTo>
                  <a:pt x="143623" y="144359"/>
                  <a:pt x="143459" y="146981"/>
                  <a:pt x="141740" y="148497"/>
                </a:cubicBezTo>
                <a:lnTo>
                  <a:pt x="6848" y="264353"/>
                </a:lnTo>
                <a:cubicBezTo>
                  <a:pt x="6096" y="264996"/>
                  <a:pt x="5139" y="265349"/>
                  <a:pt x="4150" y="265349"/>
                </a:cubicBezTo>
                <a:cubicBezTo>
                  <a:pt x="1858" y="265349"/>
                  <a:pt x="0" y="263491"/>
                  <a:pt x="0" y="261199"/>
                </a:cubicBezTo>
                <a:lnTo>
                  <a:pt x="187" y="29488"/>
                </a:lnTo>
                <a:cubicBezTo>
                  <a:pt x="213" y="28557"/>
                  <a:pt x="552" y="27662"/>
                  <a:pt x="1148" y="26947"/>
                </a:cubicBezTo>
                <a:cubicBezTo>
                  <a:pt x="2616" y="25186"/>
                  <a:pt x="5233" y="24949"/>
                  <a:pt x="6994" y="26417"/>
                </a:cubicBezTo>
                <a:close/>
                <a:moveTo>
                  <a:pt x="410755" y="25480"/>
                </a:moveTo>
                <a:cubicBezTo>
                  <a:pt x="413047" y="25470"/>
                  <a:pt x="414913" y="27321"/>
                  <a:pt x="414923" y="29613"/>
                </a:cubicBezTo>
                <a:lnTo>
                  <a:pt x="414923" y="260826"/>
                </a:lnTo>
                <a:cubicBezTo>
                  <a:pt x="414923" y="261815"/>
                  <a:pt x="414570" y="262772"/>
                  <a:pt x="413927" y="263524"/>
                </a:cubicBezTo>
                <a:cubicBezTo>
                  <a:pt x="412437" y="265266"/>
                  <a:pt x="409817" y="265470"/>
                  <a:pt x="408075" y="263980"/>
                </a:cubicBezTo>
                <a:lnTo>
                  <a:pt x="273453" y="148540"/>
                </a:lnTo>
                <a:cubicBezTo>
                  <a:pt x="273323" y="148425"/>
                  <a:pt x="273200" y="148302"/>
                  <a:pt x="273085" y="148172"/>
                </a:cubicBezTo>
                <a:cubicBezTo>
                  <a:pt x="271570" y="146453"/>
                  <a:pt x="271734" y="143831"/>
                  <a:pt x="273453" y="142314"/>
                </a:cubicBezTo>
                <a:lnTo>
                  <a:pt x="408096" y="26459"/>
                </a:lnTo>
                <a:lnTo>
                  <a:pt x="408095" y="26459"/>
                </a:lnTo>
                <a:cubicBezTo>
                  <a:pt x="408839" y="25831"/>
                  <a:pt x="409781" y="25484"/>
                  <a:pt x="410755" y="25480"/>
                </a:cubicBezTo>
                <a:close/>
                <a:moveTo>
                  <a:pt x="383316" y="0"/>
                </a:moveTo>
                <a:cubicBezTo>
                  <a:pt x="384512" y="-4"/>
                  <a:pt x="385652" y="508"/>
                  <a:pt x="386444" y="1405"/>
                </a:cubicBezTo>
                <a:cubicBezTo>
                  <a:pt x="387959" y="3124"/>
                  <a:pt x="387795" y="5747"/>
                  <a:pt x="386076" y="7263"/>
                </a:cubicBezTo>
                <a:lnTo>
                  <a:pt x="210054" y="163604"/>
                </a:lnTo>
                <a:cubicBezTo>
                  <a:pt x="208481" y="165005"/>
                  <a:pt x="206107" y="165005"/>
                  <a:pt x="204534" y="163604"/>
                </a:cubicBezTo>
                <a:lnTo>
                  <a:pt x="28907" y="7388"/>
                </a:lnTo>
                <a:cubicBezTo>
                  <a:pt x="28010" y="6596"/>
                  <a:pt x="27498" y="5456"/>
                  <a:pt x="27502" y="4260"/>
                </a:cubicBezTo>
                <a:cubicBezTo>
                  <a:pt x="27510" y="1968"/>
                  <a:pt x="29375" y="117"/>
                  <a:pt x="31667" y="125"/>
                </a:cubicBezTo>
                <a:close/>
              </a:path>
            </a:pathLst>
          </a:custGeom>
          <a:solidFill>
            <a:schemeClr val="tx1"/>
          </a:solidFill>
          <a:ln w="2075" cap="flat">
            <a:noFill/>
            <a:prstDash val="solid"/>
            <a:miter/>
          </a:ln>
        </p:spPr>
        <p:txBody>
          <a:bodyPr rtlCol="0" anchor="ctr"/>
          <a:lstStyle/>
          <a:p>
            <a:endParaRPr lang="en-US" dirty="0"/>
          </a:p>
        </p:txBody>
      </p:sp>
      <p:sp>
        <p:nvSpPr>
          <p:cNvPr id="14" name="Phone">
            <a:extLst>
              <a:ext uri="{FF2B5EF4-FFF2-40B4-BE49-F238E27FC236}">
                <a16:creationId xmlns:a16="http://schemas.microsoft.com/office/drawing/2014/main" id="{EE06E244-8DDB-1B4B-8A4C-F9B406C8AB6D}"/>
              </a:ext>
            </a:extLst>
          </p:cNvPr>
          <p:cNvSpPr/>
          <p:nvPr/>
        </p:nvSpPr>
        <p:spPr>
          <a:xfrm>
            <a:off x="896712" y="3646816"/>
            <a:ext cx="266590" cy="283416"/>
          </a:xfrm>
          <a:custGeom>
            <a:avLst/>
            <a:gdLst>
              <a:gd name="connsiteX0" fmla="*/ 394986 w 394294"/>
              <a:gd name="connsiteY0" fmla="*/ 348520 h 419178"/>
              <a:gd name="connsiteX1" fmla="*/ 383552 w 394294"/>
              <a:gd name="connsiteY1" fmla="*/ 323784 h 419178"/>
              <a:gd name="connsiteX2" fmla="*/ 284812 w 394294"/>
              <a:gd name="connsiteY2" fmla="*/ 272072 h 419178"/>
              <a:gd name="connsiteX3" fmla="*/ 235131 w 394294"/>
              <a:gd name="connsiteY3" fmla="*/ 302327 h 419178"/>
              <a:gd name="connsiteX4" fmla="*/ 155629 w 394294"/>
              <a:gd name="connsiteY4" fmla="*/ 245448 h 419178"/>
              <a:gd name="connsiteX5" fmla="*/ 108230 w 394294"/>
              <a:gd name="connsiteY5" fmla="*/ 160989 h 419178"/>
              <a:gd name="connsiteX6" fmla="*/ 144754 w 394294"/>
              <a:gd name="connsiteY6" fmla="*/ 116001 h 419178"/>
              <a:gd name="connsiteX7" fmla="*/ 107027 w 394294"/>
              <a:gd name="connsiteY7" fmla="*/ 16829 h 419178"/>
              <a:gd name="connsiteX8" fmla="*/ 78783 w 394294"/>
              <a:gd name="connsiteY8" fmla="*/ 0 h 419178"/>
              <a:gd name="connsiteX9" fmla="*/ 339 w 394294"/>
              <a:gd name="connsiteY9" fmla="*/ 62067 h 419178"/>
              <a:gd name="connsiteX10" fmla="*/ 88910 w 394294"/>
              <a:gd name="connsiteY10" fmla="*/ 283776 h 419178"/>
              <a:gd name="connsiteX11" fmla="*/ 321336 w 394294"/>
              <a:gd name="connsiteY11" fmla="*/ 420216 h 419178"/>
              <a:gd name="connsiteX12" fmla="*/ 385668 w 394294"/>
              <a:gd name="connsiteY12" fmla="*/ 381079 h 419178"/>
              <a:gd name="connsiteX13" fmla="*/ 394986 w 394294"/>
              <a:gd name="connsiteY13" fmla="*/ 348520 h 419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4294" h="419178">
                <a:moveTo>
                  <a:pt x="394986" y="348520"/>
                </a:moveTo>
                <a:cubicBezTo>
                  <a:pt x="395872" y="338823"/>
                  <a:pt x="391512" y="329392"/>
                  <a:pt x="383552" y="323784"/>
                </a:cubicBezTo>
                <a:cubicBezTo>
                  <a:pt x="359479" y="306893"/>
                  <a:pt x="304278" y="269831"/>
                  <a:pt x="284812" y="272072"/>
                </a:cubicBezTo>
                <a:cubicBezTo>
                  <a:pt x="259660" y="274832"/>
                  <a:pt x="250550" y="299049"/>
                  <a:pt x="235131" y="302327"/>
                </a:cubicBezTo>
                <a:cubicBezTo>
                  <a:pt x="219712" y="305606"/>
                  <a:pt x="177460" y="267340"/>
                  <a:pt x="155629" y="245448"/>
                </a:cubicBezTo>
                <a:cubicBezTo>
                  <a:pt x="138404" y="228162"/>
                  <a:pt x="102959" y="175681"/>
                  <a:pt x="108230" y="160989"/>
                </a:cubicBezTo>
                <a:cubicBezTo>
                  <a:pt x="113501" y="146298"/>
                  <a:pt x="138882" y="140238"/>
                  <a:pt x="144754" y="116001"/>
                </a:cubicBezTo>
                <a:cubicBezTo>
                  <a:pt x="149071" y="98113"/>
                  <a:pt x="121761" y="44118"/>
                  <a:pt x="107027" y="16829"/>
                </a:cubicBezTo>
                <a:cubicBezTo>
                  <a:pt x="101417" y="6459"/>
                  <a:pt x="90574" y="-2"/>
                  <a:pt x="78783" y="0"/>
                </a:cubicBezTo>
                <a:cubicBezTo>
                  <a:pt x="31592" y="0"/>
                  <a:pt x="3037" y="29529"/>
                  <a:pt x="339" y="62067"/>
                </a:cubicBezTo>
                <a:cubicBezTo>
                  <a:pt x="-4061" y="114983"/>
                  <a:pt x="34850" y="225506"/>
                  <a:pt x="88910" y="283776"/>
                </a:cubicBezTo>
                <a:cubicBezTo>
                  <a:pt x="180532" y="382552"/>
                  <a:pt x="267629" y="418037"/>
                  <a:pt x="321336" y="420216"/>
                </a:cubicBezTo>
                <a:cubicBezTo>
                  <a:pt x="354540" y="421565"/>
                  <a:pt x="375749" y="399465"/>
                  <a:pt x="385668" y="381079"/>
                </a:cubicBezTo>
                <a:cubicBezTo>
                  <a:pt x="390964" y="370976"/>
                  <a:pt x="394135" y="359895"/>
                  <a:pt x="394986" y="348520"/>
                </a:cubicBezTo>
                <a:close/>
              </a:path>
            </a:pathLst>
          </a:custGeom>
          <a:solidFill>
            <a:schemeClr val="tx1"/>
          </a:solidFill>
          <a:ln w="2075" cap="flat">
            <a:noFill/>
            <a:prstDash val="solid"/>
            <a:miter/>
          </a:ln>
        </p:spPr>
        <p:txBody>
          <a:bodyPr rtlCol="0" anchor="ctr"/>
          <a:lstStyle/>
          <a:p>
            <a:endParaRPr lang="en-US" dirty="0"/>
          </a:p>
        </p:txBody>
      </p:sp>
      <p:sp>
        <p:nvSpPr>
          <p:cNvPr id="12" name="Freeform 11">
            <a:extLst>
              <a:ext uri="{FF2B5EF4-FFF2-40B4-BE49-F238E27FC236}">
                <a16:creationId xmlns:a16="http://schemas.microsoft.com/office/drawing/2014/main" id="{B4BF1144-7703-4947-BF11-91A15F14A385}"/>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5" name="Freeform 14">
            <a:extLst>
              <a:ext uri="{FF2B5EF4-FFF2-40B4-BE49-F238E27FC236}">
                <a16:creationId xmlns:a16="http://schemas.microsoft.com/office/drawing/2014/main" id="{C2ED0A2F-6677-F842-A982-C29F5CB8602E}"/>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7F8C8012-F124-FC41-8CB1-E162AD1DDC5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11" name="Contact Us">
            <a:extLst>
              <a:ext uri="{FF2B5EF4-FFF2-40B4-BE49-F238E27FC236}">
                <a16:creationId xmlns:a16="http://schemas.microsoft.com/office/drawing/2014/main" id="{9D4C44DC-6313-DB46-8810-513710D01E92}"/>
              </a:ext>
            </a:extLst>
          </p:cNvPr>
          <p:cNvSpPr txBox="1"/>
          <p:nvPr/>
        </p:nvSpPr>
        <p:spPr>
          <a:xfrm>
            <a:off x="876018" y="2064039"/>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sp>
        <p:nvSpPr>
          <p:cNvPr id="17" name="TextBox 16"/>
          <p:cNvSpPr txBox="1"/>
          <p:nvPr/>
        </p:nvSpPr>
        <p:spPr>
          <a:xfrm>
            <a:off x="1427569" y="5726218"/>
            <a:ext cx="7504521" cy="461786"/>
          </a:xfrm>
          <a:prstGeom prst="rect">
            <a:avLst/>
          </a:prstGeom>
          <a:noFill/>
        </p:spPr>
        <p:txBody>
          <a:bodyPr wrap="square" lIns="0" tIns="0" rIns="0" bIns="0" rtlCol="0">
            <a:normAutofit/>
          </a:bodyPr>
          <a:lstStyle/>
          <a:p>
            <a:r>
              <a:rPr lang="en-US" sz="2400" dirty="0"/>
              <a:t> healthcolorado@beaconhealthoptions.com</a:t>
            </a:r>
          </a:p>
        </p:txBody>
      </p:sp>
    </p:spTree>
    <p:extLst>
      <p:ext uri="{BB962C8B-B14F-4D97-AF65-F5344CB8AC3E}">
        <p14:creationId xmlns:p14="http://schemas.microsoft.com/office/powerpoint/2010/main" val="534097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CFB9-7016-0D4B-98A4-64508A50AEBF}"/>
              </a:ext>
            </a:extLst>
          </p:cNvPr>
          <p:cNvSpPr>
            <a:spLocks noGrp="1"/>
          </p:cNvSpPr>
          <p:nvPr>
            <p:ph type="title"/>
          </p:nvPr>
        </p:nvSpPr>
        <p:spPr/>
        <p:txBody>
          <a:bodyPr>
            <a:normAutofit fontScale="90000"/>
          </a:bodyPr>
          <a:lstStyle/>
          <a:p>
            <a:r>
              <a:rPr lang="en-US" dirty="0"/>
              <a:t>Agenda</a:t>
            </a:r>
          </a:p>
        </p:txBody>
      </p:sp>
      <p:graphicFrame>
        <p:nvGraphicFramePr>
          <p:cNvPr id="3" name="Table 2">
            <a:extLst>
              <a:ext uri="{FF2B5EF4-FFF2-40B4-BE49-F238E27FC236}">
                <a16:creationId xmlns:a16="http://schemas.microsoft.com/office/drawing/2014/main" id="{A09F32A7-C890-0542-BFC4-137FFFA3DAD4}"/>
              </a:ext>
            </a:extLst>
          </p:cNvPr>
          <p:cNvGraphicFramePr>
            <a:graphicFrameLocks noGrp="1"/>
          </p:cNvGraphicFramePr>
          <p:nvPr>
            <p:extLst>
              <p:ext uri="{D42A27DB-BD31-4B8C-83A1-F6EECF244321}">
                <p14:modId xmlns:p14="http://schemas.microsoft.com/office/powerpoint/2010/main" val="3077709566"/>
              </p:ext>
            </p:extLst>
          </p:nvPr>
        </p:nvGraphicFramePr>
        <p:xfrm>
          <a:off x="640079" y="1478280"/>
          <a:ext cx="9640389" cy="4008120"/>
        </p:xfrm>
        <a:graphic>
          <a:graphicData uri="http://schemas.openxmlformats.org/drawingml/2006/table">
            <a:tbl>
              <a:tblPr>
                <a:tableStyleId>{5C22544A-7EE6-4342-B048-85BDC9FD1C3A}</a:tableStyleId>
              </a:tblPr>
              <a:tblGrid>
                <a:gridCol w="1446058">
                  <a:extLst>
                    <a:ext uri="{9D8B030D-6E8A-4147-A177-3AD203B41FA5}">
                      <a16:colId xmlns:a16="http://schemas.microsoft.com/office/drawing/2014/main" val="966958164"/>
                    </a:ext>
                  </a:extLst>
                </a:gridCol>
                <a:gridCol w="8194331">
                  <a:extLst>
                    <a:ext uri="{9D8B030D-6E8A-4147-A177-3AD203B41FA5}">
                      <a16:colId xmlns:a16="http://schemas.microsoft.com/office/drawing/2014/main" val="2767328110"/>
                    </a:ext>
                  </a:extLst>
                </a:gridCol>
              </a:tblGrid>
              <a:tr h="801624">
                <a:tc>
                  <a:txBody>
                    <a:bodyPr/>
                    <a:lstStyle/>
                    <a:p>
                      <a:pPr algn="l"/>
                      <a:r>
                        <a:rPr lang="en-US" sz="4800" b="1" dirty="0">
                          <a:solidFill>
                            <a:schemeClr val="accent1"/>
                          </a:solidFill>
                        </a:rPr>
                        <a:t>01</a:t>
                      </a:r>
                    </a:p>
                  </a:txBody>
                  <a:tcPr marL="45720" marR="45720" marT="22860" marB="22860" anchor="ctr">
                    <a:lnL w="12700" cmpd="sng">
                      <a:noFill/>
                    </a:lnL>
                    <a:lnR w="762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Welcome  &amp; Introductions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5077063"/>
                  </a:ext>
                </a:extLst>
              </a:tr>
              <a:tr h="801624">
                <a:tc>
                  <a:txBody>
                    <a:bodyPr/>
                    <a:lstStyle/>
                    <a:p>
                      <a:pPr algn="l"/>
                      <a:r>
                        <a:rPr lang="en-US" sz="4800" b="1" dirty="0" smtClean="0">
                          <a:solidFill>
                            <a:schemeClr val="accent1"/>
                          </a:solidFill>
                        </a:rPr>
                        <a:t>02</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Recent Updates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410506"/>
                  </a:ext>
                </a:extLst>
              </a:tr>
              <a:tr h="801624">
                <a:tc>
                  <a:txBody>
                    <a:bodyPr/>
                    <a:lstStyle/>
                    <a:p>
                      <a:pPr algn="l"/>
                      <a:r>
                        <a:rPr lang="en-US" sz="4800" b="1" dirty="0" smtClean="0">
                          <a:solidFill>
                            <a:schemeClr val="accent1"/>
                          </a:solidFill>
                        </a:rPr>
                        <a:t>03</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COVID-19 – How</a:t>
                      </a:r>
                      <a:r>
                        <a:rPr lang="en-US" sz="2800" baseline="0" dirty="0" smtClean="0">
                          <a:solidFill>
                            <a:schemeClr val="tx1"/>
                          </a:solidFill>
                        </a:rPr>
                        <a:t> to Stay Updated &amp; Updates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1562746"/>
                  </a:ext>
                </a:extLst>
              </a:tr>
              <a:tr h="801624">
                <a:tc>
                  <a:txBody>
                    <a:bodyPr/>
                    <a:lstStyle/>
                    <a:p>
                      <a:pPr algn="l"/>
                      <a:r>
                        <a:rPr lang="en-US" sz="4800" b="1" dirty="0" smtClean="0">
                          <a:solidFill>
                            <a:schemeClr val="accent1"/>
                          </a:solidFill>
                        </a:rPr>
                        <a:t>04</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t>Reminders</a:t>
                      </a:r>
                      <a:endParaRPr lang="en-US" sz="28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3839932"/>
                  </a:ext>
                </a:extLst>
              </a:tr>
              <a:tr h="801624">
                <a:tc>
                  <a:txBody>
                    <a:bodyPr/>
                    <a:lstStyle/>
                    <a:p>
                      <a:pPr algn="l"/>
                      <a:r>
                        <a:rPr lang="en-US" sz="4800" b="1" dirty="0" smtClean="0">
                          <a:solidFill>
                            <a:schemeClr val="accent1"/>
                          </a:solidFill>
                        </a:rPr>
                        <a:t>05</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2800" dirty="0" smtClean="0"/>
                        <a:t>Questions &amp;</a:t>
                      </a:r>
                      <a:r>
                        <a:rPr lang="en-US" sz="2800" baseline="0" dirty="0" smtClean="0"/>
                        <a:t> </a:t>
                      </a:r>
                      <a:r>
                        <a:rPr lang="en-US" sz="2800" dirty="0" smtClean="0"/>
                        <a:t>Open Discussion</a:t>
                      </a:r>
                      <a:endParaRPr lang="en-US" sz="28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9846064"/>
                  </a:ext>
                </a:extLst>
              </a:tr>
            </a:tbl>
          </a:graphicData>
        </a:graphic>
      </p:graphicFrame>
    </p:spTree>
    <p:extLst>
      <p:ext uri="{BB962C8B-B14F-4D97-AF65-F5344CB8AC3E}">
        <p14:creationId xmlns:p14="http://schemas.microsoft.com/office/powerpoint/2010/main" val="2512614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7E09491-46F4-D24C-AFFB-D73513A8D49A}"/>
              </a:ext>
            </a:extLst>
          </p:cNvPr>
          <p:cNvSpPr>
            <a:spLocks noGrp="1"/>
          </p:cNvSpPr>
          <p:nvPr>
            <p:ph type="body" sz="quarter" idx="10"/>
          </p:nvPr>
        </p:nvSpPr>
        <p:spPr/>
        <p:txBody>
          <a:bodyPr/>
          <a:lstStyle/>
          <a:p>
            <a:r>
              <a:rPr lang="en-US" dirty="0"/>
              <a:t>01</a:t>
            </a:r>
          </a:p>
        </p:txBody>
      </p:sp>
      <p:sp>
        <p:nvSpPr>
          <p:cNvPr id="4" name="Text Placeholder 3">
            <a:extLst>
              <a:ext uri="{FF2B5EF4-FFF2-40B4-BE49-F238E27FC236}">
                <a16:creationId xmlns:a16="http://schemas.microsoft.com/office/drawing/2014/main" id="{50F547A5-A4FD-5F42-A23C-37541DD5A736}"/>
              </a:ext>
            </a:extLst>
          </p:cNvPr>
          <p:cNvSpPr>
            <a:spLocks noGrp="1"/>
          </p:cNvSpPr>
          <p:nvPr>
            <p:ph type="body" sz="quarter" idx="11"/>
          </p:nvPr>
        </p:nvSpPr>
        <p:spPr/>
        <p:txBody>
          <a:bodyPr>
            <a:normAutofit/>
          </a:bodyPr>
          <a:lstStyle/>
          <a:p>
            <a:pPr algn="ctr"/>
            <a:r>
              <a:rPr lang="en-US" dirty="0" smtClean="0"/>
              <a:t>Welcome and Introductions</a:t>
            </a:r>
          </a:p>
          <a:p>
            <a:endParaRPr lang="en-US" dirty="0"/>
          </a:p>
          <a:p>
            <a:pPr algn="ctr"/>
            <a:r>
              <a:rPr lang="en-US" sz="3500" dirty="0">
                <a:latin typeface="Georgia" charset="0"/>
                <a:ea typeface="Arial" charset="0"/>
                <a:cs typeface="Arial" charset="0"/>
              </a:rPr>
              <a:t>Thank you for joining the May Provider Support Call</a:t>
            </a:r>
            <a:endParaRPr lang="en-US" sz="3500" dirty="0">
              <a:latin typeface="Arial" charset="0"/>
              <a:ea typeface="Arial" charset="0"/>
              <a:cs typeface="Arial" charset="0"/>
            </a:endParaRPr>
          </a:p>
          <a:p>
            <a:endParaRPr lang="en-US" sz="2200" dirty="0"/>
          </a:p>
        </p:txBody>
      </p:sp>
    </p:spTree>
    <p:extLst>
      <p:ext uri="{BB962C8B-B14F-4D97-AF65-F5344CB8AC3E}">
        <p14:creationId xmlns:p14="http://schemas.microsoft.com/office/powerpoint/2010/main" val="4038151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02</a:t>
            </a:r>
            <a:endParaRPr lang="en-US" dirty="0"/>
          </a:p>
        </p:txBody>
      </p:sp>
      <p:sp>
        <p:nvSpPr>
          <p:cNvPr id="3" name="Text Placeholder 2"/>
          <p:cNvSpPr>
            <a:spLocks noGrp="1"/>
          </p:cNvSpPr>
          <p:nvPr>
            <p:ph type="body" sz="quarter" idx="11"/>
          </p:nvPr>
        </p:nvSpPr>
        <p:spPr>
          <a:xfrm>
            <a:off x="5619405" y="914400"/>
            <a:ext cx="6118166" cy="5029200"/>
          </a:xfrm>
        </p:spPr>
        <p:txBody>
          <a:bodyPr>
            <a:normAutofit/>
          </a:bodyPr>
          <a:lstStyle/>
          <a:p>
            <a:r>
              <a:rPr lang="en-US" i="1" dirty="0" smtClean="0"/>
              <a:t>Updates</a:t>
            </a:r>
          </a:p>
          <a:p>
            <a:pPr marL="685800" indent="-685800">
              <a:buFont typeface="Wingdings" panose="05000000000000000000" pitchFamily="2" charset="2"/>
              <a:buChar char="Ø"/>
            </a:pPr>
            <a:r>
              <a:rPr lang="en-US" sz="4400" i="1" dirty="0" smtClean="0"/>
              <a:t>E&amp;M Codes</a:t>
            </a:r>
          </a:p>
          <a:p>
            <a:pPr marL="685800" indent="-685800">
              <a:buFont typeface="Wingdings" panose="05000000000000000000" pitchFamily="2" charset="2"/>
              <a:buChar char="Ø"/>
            </a:pPr>
            <a:r>
              <a:rPr lang="en-US" sz="4400" dirty="0" smtClean="0"/>
              <a:t>Clinical Innovations Webinar</a:t>
            </a:r>
          </a:p>
          <a:p>
            <a:pPr marL="685800" indent="-685800">
              <a:buFont typeface="Wingdings" panose="05000000000000000000" pitchFamily="2" charset="2"/>
              <a:buChar char="Ø"/>
            </a:pPr>
            <a:r>
              <a:rPr lang="en-US" sz="4400" b="0" u="sng" dirty="0">
                <a:solidFill>
                  <a:schemeClr val="tx1"/>
                </a:solidFill>
                <a:hlinkClick r:id="rId2"/>
              </a:rPr>
              <a:t>ConnectToCareJobs.com</a:t>
            </a:r>
            <a:endParaRPr lang="en-US" sz="4400" dirty="0" smtClean="0"/>
          </a:p>
          <a:p>
            <a:pPr marL="685800" indent="-685800">
              <a:buFont typeface="Wingdings" panose="05000000000000000000" pitchFamily="2" charset="2"/>
              <a:buChar char="Ø"/>
            </a:pPr>
            <a:endParaRPr lang="en-US" sz="4400" dirty="0"/>
          </a:p>
        </p:txBody>
      </p:sp>
    </p:spTree>
    <p:extLst>
      <p:ext uri="{BB962C8B-B14F-4D97-AF65-F5344CB8AC3E}">
        <p14:creationId xmlns:p14="http://schemas.microsoft.com/office/powerpoint/2010/main" val="1417549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556953"/>
            <a:ext cx="10906652" cy="548640"/>
          </a:xfrm>
        </p:spPr>
        <p:txBody>
          <a:bodyPr>
            <a:normAutofit fontScale="90000"/>
          </a:bodyPr>
          <a:lstStyle/>
          <a:p>
            <a:r>
              <a:rPr lang="en-US" dirty="0" smtClean="0"/>
              <a:t>Updates – E&amp;M Codes</a:t>
            </a:r>
            <a:endParaRPr lang="en-US" dirty="0"/>
          </a:p>
        </p:txBody>
      </p:sp>
      <p:sp>
        <p:nvSpPr>
          <p:cNvPr id="3" name="TextBox 2"/>
          <p:cNvSpPr txBox="1"/>
          <p:nvPr/>
        </p:nvSpPr>
        <p:spPr>
          <a:xfrm>
            <a:off x="640080" y="1130531"/>
            <a:ext cx="10547872" cy="5324535"/>
          </a:xfrm>
          <a:prstGeom prst="rect">
            <a:avLst/>
          </a:prstGeom>
          <a:noFill/>
        </p:spPr>
        <p:txBody>
          <a:bodyPr wrap="square" rtlCol="0">
            <a:spAutoFit/>
          </a:bodyPr>
          <a:lstStyle/>
          <a:p>
            <a:r>
              <a:rPr lang="en-US" sz="2000" dirty="0" smtClean="0"/>
              <a:t>If you are a provider that bills Evaluation and Management codes (E&amp;M) please ensure you are familiar with Appendix J (pages 399-400) in the Uniform Service Coding Manual which can be found at </a:t>
            </a:r>
            <a:r>
              <a:rPr lang="en-US" sz="2000" dirty="0" smtClean="0">
                <a:hlinkClick r:id="rId3"/>
              </a:rPr>
              <a:t>https</a:t>
            </a:r>
            <a:r>
              <a:rPr lang="en-US" sz="2000" dirty="0">
                <a:hlinkClick r:id="rId3"/>
              </a:rPr>
              <a:t>://www.colorado.gov/pacific/hcpf/mental-health-rate-reform-0</a:t>
            </a:r>
            <a:r>
              <a:rPr lang="en-US" sz="2000" dirty="0"/>
              <a:t> </a:t>
            </a:r>
          </a:p>
          <a:p>
            <a:endParaRPr lang="en-US" sz="2000" dirty="0" smtClean="0"/>
          </a:p>
          <a:p>
            <a:r>
              <a:rPr lang="en-US" sz="2000" dirty="0" smtClean="0"/>
              <a:t>A provider alert regarding this change was sent out 4/15/2020.</a:t>
            </a:r>
          </a:p>
          <a:p>
            <a:r>
              <a:rPr lang="en-US" sz="2000" dirty="0" smtClean="0"/>
              <a:t> </a:t>
            </a:r>
          </a:p>
          <a:p>
            <a:r>
              <a:rPr lang="en-US" dirty="0"/>
              <a:t>Evaluation and Management (E&amp;M) Codes for Consultation, Emergency Department and Add-on services are reimbursed under the Capitated Behavioral Health Benefit. These services may be billed to Beacon, if they are included in your contract. </a:t>
            </a:r>
          </a:p>
          <a:p>
            <a:r>
              <a:rPr lang="en-US" dirty="0"/>
              <a:t> </a:t>
            </a:r>
          </a:p>
          <a:p>
            <a:r>
              <a:rPr lang="en-US" dirty="0"/>
              <a:t>However, Evaluation and Management (E&amp;M) Codes other than those noted above are reimbursed under the Capitated Behavioral Health Benefit </a:t>
            </a:r>
            <a:r>
              <a:rPr lang="en-US" u="sng" dirty="0"/>
              <a:t>only</a:t>
            </a:r>
            <a:r>
              <a:rPr lang="en-US" dirty="0"/>
              <a:t> for providers with billing provider types considered Behavioral Health Specialty. This billing change applies to dates of service commencing July 1, 2018.  </a:t>
            </a:r>
          </a:p>
          <a:p>
            <a:r>
              <a:rPr lang="en-US" dirty="0"/>
              <a:t> </a:t>
            </a:r>
          </a:p>
          <a:p>
            <a:r>
              <a:rPr lang="en-US" dirty="0"/>
              <a:t>Providers types that are not considered Behavioral Health Specialty or codes not covered by the Capitated Behavioral Health benefit must bill to Medicaid Fee-For-Service.</a:t>
            </a:r>
          </a:p>
          <a:p>
            <a:endParaRPr lang="en-US" sz="2000" dirty="0"/>
          </a:p>
          <a:p>
            <a:endParaRPr lang="en-US" sz="2000" dirty="0"/>
          </a:p>
        </p:txBody>
      </p:sp>
    </p:spTree>
    <p:extLst>
      <p:ext uri="{BB962C8B-B14F-4D97-AF65-F5344CB8AC3E}">
        <p14:creationId xmlns:p14="http://schemas.microsoft.com/office/powerpoint/2010/main" val="1141799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365760"/>
            <a:ext cx="10906652" cy="548640"/>
          </a:xfrm>
        </p:spPr>
        <p:txBody>
          <a:bodyPr>
            <a:normAutofit fontScale="90000"/>
          </a:bodyPr>
          <a:lstStyle/>
          <a:p>
            <a:r>
              <a:rPr lang="en-US" dirty="0"/>
              <a:t>First webinar in Clinical Innovations Telehealth Series:</a:t>
            </a:r>
            <a:br>
              <a:rPr lang="en-US" dirty="0"/>
            </a:br>
            <a:r>
              <a:rPr lang="en-US" dirty="0"/>
              <a:t>Telehealth and Suicide </a:t>
            </a:r>
            <a:r>
              <a:rPr lang="en-US" dirty="0" smtClean="0"/>
              <a:t>Care </a:t>
            </a:r>
            <a:r>
              <a:rPr lang="en-US" dirty="0" smtClean="0">
                <a:sym typeface="Wingdings" panose="05000000000000000000" pitchFamily="2" charset="2"/>
              </a:rPr>
              <a:t> </a:t>
            </a:r>
            <a:r>
              <a:rPr lang="en-US" dirty="0" smtClean="0"/>
              <a:t>May </a:t>
            </a:r>
            <a:r>
              <a:rPr lang="en-US" dirty="0"/>
              <a:t>19 @ 11am</a:t>
            </a:r>
            <a:br>
              <a:rPr lang="en-US" dirty="0"/>
            </a:br>
            <a:r>
              <a:rPr lang="en-US" sz="2400" b="0" dirty="0" smtClean="0">
                <a:solidFill>
                  <a:schemeClr val="tx1"/>
                </a:solidFill>
              </a:rPr>
              <a:t>Current </a:t>
            </a:r>
            <a:r>
              <a:rPr lang="en-US" sz="2400" b="0" dirty="0">
                <a:solidFill>
                  <a:schemeClr val="tx1"/>
                </a:solidFill>
              </a:rPr>
              <a:t>conditions demand finding ways to safely work with suicidal individuals using telehealth. This webinar, the first in the series and co-hosted by the </a:t>
            </a:r>
            <a:r>
              <a:rPr lang="en-US" sz="2400" b="0" u="sng" dirty="0">
                <a:solidFill>
                  <a:schemeClr val="tx1"/>
                </a:solidFill>
                <a:hlinkClick r:id="rId2"/>
              </a:rPr>
              <a:t>Suicide Prevention Resource Center</a:t>
            </a:r>
            <a:r>
              <a:rPr lang="en-US" sz="2400" b="0" dirty="0">
                <a:solidFill>
                  <a:schemeClr val="tx1"/>
                </a:solidFill>
              </a:rPr>
              <a:t>, will provide pragmatic guidance for evaluating and managing suicide risk via telehealth. In particular, adaptations to do remote screening and risk assessment will be discussed as well as how to effectively </a:t>
            </a:r>
            <a:r>
              <a:rPr lang="en-US" sz="2400" b="0" dirty="0" smtClean="0">
                <a:solidFill>
                  <a:schemeClr val="tx1"/>
                </a:solidFill>
              </a:rPr>
              <a:t/>
            </a:r>
            <a:br>
              <a:rPr lang="en-US" sz="2400" b="0" dirty="0" smtClean="0">
                <a:solidFill>
                  <a:schemeClr val="tx1"/>
                </a:solidFill>
              </a:rPr>
            </a:br>
            <a:r>
              <a:rPr lang="en-US" sz="2400" b="0" dirty="0" smtClean="0">
                <a:solidFill>
                  <a:schemeClr val="tx1"/>
                </a:solidFill>
              </a:rPr>
              <a:t>conduct </a:t>
            </a:r>
            <a:r>
              <a:rPr lang="en-US" sz="2400" b="0" dirty="0">
                <a:solidFill>
                  <a:schemeClr val="tx1"/>
                </a:solidFill>
              </a:rPr>
              <a:t>safety planning with people at risk. Resources to </a:t>
            </a:r>
            <a:r>
              <a:rPr lang="en-US" sz="2400" b="0" dirty="0" smtClean="0">
                <a:solidFill>
                  <a:schemeClr val="tx1"/>
                </a:solidFill>
              </a:rPr>
              <a:t/>
            </a:r>
            <a:br>
              <a:rPr lang="en-US" sz="2400" b="0" dirty="0" smtClean="0">
                <a:solidFill>
                  <a:schemeClr val="tx1"/>
                </a:solidFill>
              </a:rPr>
            </a:br>
            <a:r>
              <a:rPr lang="en-US" sz="2400" b="0" dirty="0" smtClean="0">
                <a:solidFill>
                  <a:schemeClr val="tx1"/>
                </a:solidFill>
              </a:rPr>
              <a:t>immediately </a:t>
            </a:r>
            <a:r>
              <a:rPr lang="en-US" sz="2400" b="0" dirty="0">
                <a:solidFill>
                  <a:schemeClr val="tx1"/>
                </a:solidFill>
              </a:rPr>
              <a:t>implement </a:t>
            </a:r>
            <a:r>
              <a:rPr lang="en-US" sz="2400" b="0" dirty="0" smtClean="0">
                <a:solidFill>
                  <a:schemeClr val="tx1"/>
                </a:solidFill>
              </a:rPr>
              <a:t>these </a:t>
            </a:r>
            <a:r>
              <a:rPr lang="en-US" sz="2400" b="0" dirty="0">
                <a:solidFill>
                  <a:schemeClr val="tx1"/>
                </a:solidFill>
              </a:rPr>
              <a:t>strategies will be shared. </a:t>
            </a:r>
            <a:r>
              <a:rPr lang="en-US" sz="2400" dirty="0"/>
              <a:t/>
            </a:r>
            <a:br>
              <a:rPr lang="en-US" sz="2400" dirty="0"/>
            </a:br>
            <a:r>
              <a:rPr lang="en-US" sz="2400" dirty="0" smtClean="0"/>
              <a:t/>
            </a:r>
            <a:br>
              <a:rPr lang="en-US" sz="2400" dirty="0" smtClean="0"/>
            </a:br>
            <a:r>
              <a:rPr lang="en-US" sz="2400" b="0" dirty="0" smtClean="0">
                <a:solidFill>
                  <a:schemeClr val="tx1"/>
                </a:solidFill>
              </a:rPr>
              <a:t>Registration</a:t>
            </a:r>
            <a:r>
              <a:rPr lang="en-US" sz="2400" b="0" dirty="0">
                <a:solidFill>
                  <a:schemeClr val="tx1"/>
                </a:solidFill>
              </a:rPr>
              <a:t>: There is no fee for this webinar </a:t>
            </a:r>
            <a:r>
              <a:rPr lang="en-US" sz="2400" b="0" dirty="0" smtClean="0">
                <a:solidFill>
                  <a:schemeClr val="tx1"/>
                </a:solidFill>
              </a:rPr>
              <a:t>but </a:t>
            </a:r>
            <a:br>
              <a:rPr lang="en-US" sz="2400" b="0" dirty="0" smtClean="0">
                <a:solidFill>
                  <a:schemeClr val="tx1"/>
                </a:solidFill>
              </a:rPr>
            </a:br>
            <a:r>
              <a:rPr lang="en-US" sz="2400" b="0" dirty="0" smtClean="0">
                <a:solidFill>
                  <a:schemeClr val="tx1"/>
                </a:solidFill>
              </a:rPr>
              <a:t>registration </a:t>
            </a:r>
            <a:r>
              <a:rPr lang="en-US" sz="2400" b="0" dirty="0">
                <a:solidFill>
                  <a:schemeClr val="tx1"/>
                </a:solidFill>
              </a:rPr>
              <a:t>is </a:t>
            </a:r>
            <a:r>
              <a:rPr lang="en-US" sz="2400" b="0" dirty="0" smtClean="0">
                <a:solidFill>
                  <a:schemeClr val="tx1"/>
                </a:solidFill>
              </a:rPr>
              <a:t>required using the link below. </a:t>
            </a:r>
            <a:br>
              <a:rPr lang="en-US" sz="2400" b="0" dirty="0" smtClean="0">
                <a:solidFill>
                  <a:schemeClr val="tx1"/>
                </a:solidFill>
              </a:rPr>
            </a:br>
            <a:r>
              <a:rPr lang="en-US" sz="2400" b="0" dirty="0" smtClean="0">
                <a:solidFill>
                  <a:schemeClr val="tx1"/>
                </a:solidFill>
                <a:hlinkClick r:id="rId3"/>
              </a:rPr>
              <a:t>https</a:t>
            </a:r>
            <a:r>
              <a:rPr lang="en-US" sz="2400" b="0" dirty="0">
                <a:solidFill>
                  <a:schemeClr val="tx1"/>
                </a:solidFill>
                <a:hlinkClick r:id="rId3"/>
              </a:rPr>
              <a:t>://</a:t>
            </a:r>
            <a:r>
              <a:rPr lang="en-US" sz="2400" b="0" dirty="0" smtClean="0">
                <a:solidFill>
                  <a:schemeClr val="tx1"/>
                </a:solidFill>
                <a:hlinkClick r:id="rId3"/>
              </a:rPr>
              <a:t>mhttcnetwork.org/centers/global-mhttc/event/clinical-innovations-telehealth-</a:t>
            </a:r>
            <a:br>
              <a:rPr lang="en-US" sz="2400" b="0" dirty="0" smtClean="0">
                <a:solidFill>
                  <a:schemeClr val="tx1"/>
                </a:solidFill>
                <a:hlinkClick r:id="rId3"/>
              </a:rPr>
            </a:br>
            <a:r>
              <a:rPr lang="en-US" sz="2400" b="0" dirty="0" smtClean="0">
                <a:solidFill>
                  <a:schemeClr val="tx1"/>
                </a:solidFill>
                <a:hlinkClick r:id="rId3"/>
              </a:rPr>
              <a:t>telehealth-and-suicide-care</a:t>
            </a:r>
            <a:r>
              <a:rPr lang="en-US" sz="2400" b="0" dirty="0" smtClean="0">
                <a:solidFill>
                  <a:schemeClr val="tx1"/>
                </a:solidFill>
              </a:rPr>
              <a:t> </a:t>
            </a:r>
            <a:r>
              <a:rPr lang="en-US" dirty="0" smtClean="0"/>
              <a:t/>
            </a:r>
            <a:br>
              <a:rPr lang="en-US" dirty="0" smtClean="0"/>
            </a:br>
            <a:endParaRPr lang="en-US" dirty="0"/>
          </a:p>
        </p:txBody>
      </p:sp>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017840" y="3034180"/>
            <a:ext cx="3528892" cy="2075819"/>
          </a:xfrm>
          <a:prstGeom prst="rect">
            <a:avLst/>
          </a:prstGeom>
        </p:spPr>
      </p:pic>
    </p:spTree>
    <p:extLst>
      <p:ext uri="{BB962C8B-B14F-4D97-AF65-F5344CB8AC3E}">
        <p14:creationId xmlns:p14="http://schemas.microsoft.com/office/powerpoint/2010/main" val="150249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New Website Launches to Help Address Health Care Workforce Shortages and Improve Care</a:t>
            </a:r>
            <a:br>
              <a:rPr lang="en-US" dirty="0"/>
            </a:br>
            <a:r>
              <a:rPr lang="en-US" b="0" u="sng" dirty="0">
                <a:solidFill>
                  <a:schemeClr val="tx1"/>
                </a:solidFill>
                <a:hlinkClick r:id="rId2"/>
              </a:rPr>
              <a:t>ConnectToCareJobs.com</a:t>
            </a:r>
            <a:r>
              <a:rPr lang="en-US" b="0" dirty="0">
                <a:solidFill>
                  <a:schemeClr val="tx1"/>
                </a:solidFill>
              </a:rPr>
              <a:t/>
            </a:r>
            <a:br>
              <a:rPr lang="en-US" b="0" dirty="0">
                <a:solidFill>
                  <a:schemeClr val="tx1"/>
                </a:solidFill>
              </a:rPr>
            </a:br>
            <a:r>
              <a:rPr lang="en-US" dirty="0" smtClean="0"/>
              <a:t/>
            </a:r>
            <a:br>
              <a:rPr lang="en-US" dirty="0" smtClean="0"/>
            </a:br>
            <a:r>
              <a:rPr lang="en-US" sz="2700" b="0" dirty="0">
                <a:solidFill>
                  <a:schemeClr val="tx1"/>
                </a:solidFill>
              </a:rPr>
              <a:t>The Department of Health Care Policy &amp; Financing (HCPF), </a:t>
            </a:r>
            <a:r>
              <a:rPr lang="en-US" sz="2700" b="0" u="sng" dirty="0" smtClean="0">
                <a:solidFill>
                  <a:schemeClr val="tx1"/>
                </a:solidFill>
                <a:hlinkClick r:id="rId3"/>
              </a:rPr>
              <a:t>Advancing </a:t>
            </a:r>
            <a:r>
              <a:rPr lang="en-US" sz="2700" b="0" u="sng" dirty="0">
                <a:solidFill>
                  <a:schemeClr val="tx1"/>
                </a:solidFill>
                <a:hlinkClick r:id="rId3"/>
              </a:rPr>
              <a:t>States</a:t>
            </a:r>
            <a:r>
              <a:rPr lang="en-US" sz="2700" b="0" dirty="0">
                <a:solidFill>
                  <a:schemeClr val="tx1"/>
                </a:solidFill>
              </a:rPr>
              <a:t> and </a:t>
            </a:r>
            <a:r>
              <a:rPr lang="en-US" sz="2700" b="0" u="sng" dirty="0" err="1">
                <a:solidFill>
                  <a:schemeClr val="tx1"/>
                </a:solidFill>
                <a:hlinkClick r:id="rId4"/>
              </a:rPr>
              <a:t>Centene</a:t>
            </a:r>
            <a:r>
              <a:rPr lang="en-US" sz="2700" b="0" u="sng" dirty="0">
                <a:solidFill>
                  <a:schemeClr val="tx1"/>
                </a:solidFill>
                <a:hlinkClick r:id="rId4"/>
              </a:rPr>
              <a:t> Corporation</a:t>
            </a:r>
            <a:r>
              <a:rPr lang="en-US" sz="2700" b="0" dirty="0">
                <a:solidFill>
                  <a:schemeClr val="tx1"/>
                </a:solidFill>
              </a:rPr>
              <a:t> have come together in a unique public-private partnership to develop and launch </a:t>
            </a:r>
            <a:r>
              <a:rPr lang="en-US" sz="2700" b="0" u="sng" dirty="0">
                <a:solidFill>
                  <a:schemeClr val="tx1"/>
                </a:solidFill>
                <a:hlinkClick r:id="rId2"/>
              </a:rPr>
              <a:t>ConnectToCareJobs.com</a:t>
            </a:r>
            <a:r>
              <a:rPr lang="en-US" sz="2700" b="0" dirty="0">
                <a:solidFill>
                  <a:schemeClr val="tx1"/>
                </a:solidFill>
              </a:rPr>
              <a:t>, a new website to help address health care workforce shortages during the coronavirus disease (COVID-19) public health emergency and beyond. The site will connect residential care facilities (like nursing homes and assisted living facilities) that need employees with health care professionals who need </a:t>
            </a:r>
            <a:r>
              <a:rPr lang="en-US" sz="2700" b="0" dirty="0" smtClean="0">
                <a:solidFill>
                  <a:schemeClr val="tx1"/>
                </a:solidFill>
              </a:rPr>
              <a:t>jobs.</a:t>
            </a:r>
            <a:br>
              <a:rPr lang="en-US" sz="2700" b="0" dirty="0" smtClean="0">
                <a:solidFill>
                  <a:schemeClr val="tx1"/>
                </a:solidFill>
              </a:rPr>
            </a:br>
            <a:endParaRPr lang="en-US" sz="2700" b="0" dirty="0">
              <a:solidFill>
                <a:schemeClr val="tx1"/>
              </a:solidFill>
            </a:endParaRPr>
          </a:p>
        </p:txBody>
      </p:sp>
    </p:spTree>
    <p:extLst>
      <p:ext uri="{BB962C8B-B14F-4D97-AF65-F5344CB8AC3E}">
        <p14:creationId xmlns:p14="http://schemas.microsoft.com/office/powerpoint/2010/main" val="1700662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552D19-E81B-3D48-83D0-597705EBE37A}"/>
              </a:ext>
            </a:extLst>
          </p:cNvPr>
          <p:cNvSpPr>
            <a:spLocks noGrp="1"/>
          </p:cNvSpPr>
          <p:nvPr>
            <p:ph type="body" sz="quarter" idx="10"/>
          </p:nvPr>
        </p:nvSpPr>
        <p:spPr/>
        <p:txBody>
          <a:bodyPr/>
          <a:lstStyle/>
          <a:p>
            <a:r>
              <a:rPr lang="en-US" dirty="0" smtClean="0"/>
              <a:t>03</a:t>
            </a:r>
            <a:endParaRPr lang="en-US" dirty="0"/>
          </a:p>
        </p:txBody>
      </p:sp>
      <p:sp>
        <p:nvSpPr>
          <p:cNvPr id="5" name="Text Placeholder 4">
            <a:extLst>
              <a:ext uri="{FF2B5EF4-FFF2-40B4-BE49-F238E27FC236}">
                <a16:creationId xmlns:a16="http://schemas.microsoft.com/office/drawing/2014/main" id="{610B7DF7-C32B-F74F-9315-6CCC5A2CF0FE}"/>
              </a:ext>
            </a:extLst>
          </p:cNvPr>
          <p:cNvSpPr>
            <a:spLocks noGrp="1"/>
          </p:cNvSpPr>
          <p:nvPr>
            <p:ph type="body" sz="quarter" idx="11"/>
          </p:nvPr>
        </p:nvSpPr>
        <p:spPr/>
        <p:txBody>
          <a:bodyPr>
            <a:normAutofit/>
          </a:bodyPr>
          <a:lstStyle/>
          <a:p>
            <a:pPr algn="ctr"/>
            <a:r>
              <a:rPr lang="en-US" dirty="0" smtClean="0"/>
              <a:t>COVID – 19</a:t>
            </a:r>
          </a:p>
          <a:p>
            <a:pPr algn="ctr"/>
            <a:r>
              <a:rPr lang="en-US" dirty="0" smtClean="0"/>
              <a:t>How to Stay Updated</a:t>
            </a:r>
          </a:p>
          <a:p>
            <a:pPr algn="ctr"/>
            <a:r>
              <a:rPr lang="en-US" dirty="0" smtClean="0"/>
              <a:t>&amp; Current Updates</a:t>
            </a:r>
          </a:p>
        </p:txBody>
      </p:sp>
    </p:spTree>
    <p:extLst>
      <p:ext uri="{BB962C8B-B14F-4D97-AF65-F5344CB8AC3E}">
        <p14:creationId xmlns:p14="http://schemas.microsoft.com/office/powerpoint/2010/main" val="279927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con-PPT-Theme">
  <a:themeElements>
    <a:clrScheme name="Beacon PPT Theme Colors">
      <a:dk1>
        <a:srgbClr val="333637"/>
      </a:dk1>
      <a:lt1>
        <a:srgbClr val="FFFFFF"/>
      </a:lt1>
      <a:dk2>
        <a:srgbClr val="172A48"/>
      </a:dk2>
      <a:lt2>
        <a:srgbClr val="FEFFFE"/>
      </a:lt2>
      <a:accent1>
        <a:srgbClr val="3DB5E6"/>
      </a:accent1>
      <a:accent2>
        <a:srgbClr val="172A48"/>
      </a:accent2>
      <a:accent3>
        <a:srgbClr val="3C7CC9"/>
      </a:accent3>
      <a:accent4>
        <a:srgbClr val="3DAE2B"/>
      </a:accent4>
      <a:accent5>
        <a:srgbClr val="A3AAAE"/>
      </a:accent5>
      <a:accent6>
        <a:srgbClr val="86888A"/>
      </a:accent6>
      <a:hlink>
        <a:srgbClr val="3DB5E6"/>
      </a:hlink>
      <a:folHlink>
        <a:srgbClr val="0DB9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acon Corporate PowerPoint Template" id="{F79C3F59-1050-AC49-A782-45705C579596}" vid="{F3C62EB8-F40D-B549-A967-AE0AB7DD00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Beacon Corporate PowerPoint Template</Template>
  <TotalTime>4148</TotalTime>
  <Words>966</Words>
  <Application>Microsoft Office PowerPoint</Application>
  <PresentationFormat>Widescreen</PresentationFormat>
  <Paragraphs>119</Paragraphs>
  <Slides>20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Regular</vt:lpstr>
      <vt:lpstr>Courier New</vt:lpstr>
      <vt:lpstr>Georgia</vt:lpstr>
      <vt:lpstr>System Font Regular</vt:lpstr>
      <vt:lpstr>Wingdings</vt:lpstr>
      <vt:lpstr>Beacon-PPT-Theme</vt:lpstr>
      <vt:lpstr>PowerPoint Presentation</vt:lpstr>
      <vt:lpstr>PowerPoint Presentation</vt:lpstr>
      <vt:lpstr>Agenda</vt:lpstr>
      <vt:lpstr>PowerPoint Presentation</vt:lpstr>
      <vt:lpstr>PowerPoint Presentation</vt:lpstr>
      <vt:lpstr>Updates – E&amp;M Codes</vt:lpstr>
      <vt:lpstr>First webinar in Clinical Innovations Telehealth Series: Telehealth and Suicide Care  May 19 @ 11am Current conditions demand finding ways to safely work with suicidal individuals using telehealth. This webinar, the first in the series and co-hosted by the Suicide Prevention Resource Center, will provide pragmatic guidance for evaluating and managing suicide risk via telehealth. In particular, adaptations to do remote screening and risk assessment will be discussed as well as how to effectively  conduct safety planning with people at risk. Resources to  immediately implement these strategies will be shared.   Registration: There is no fee for this webinar but  registration is required using the link below.  https://mhttcnetwork.org/centers/global-mhttc/event/clinical-innovations-telehealth- telehealth-and-suicide-care  </vt:lpstr>
      <vt:lpstr>New Website Launches to Help Address Health Care Workforce Shortages and Improve Care ConnectToCareJobs.com  The Department of Health Care Policy &amp; Financing (HCPF), Advancing States and Centene Corporation have come together in a unique public-private partnership to develop and launch ConnectToCareJobs.com, a new website to help address health care workforce shortages during the coronavirus disease (COVID-19) public health emergency and beyond. The site will connect residential care facilities (like nursing homes and assisted living facilities) that need employees with health care professionals who need jobs. </vt:lpstr>
      <vt:lpstr>PowerPoint Presentation</vt:lpstr>
      <vt:lpstr>COVID-19 How to Stay Updated</vt:lpstr>
      <vt:lpstr>COVID-19 How to Stay Updated –  State of Colorado Websites</vt:lpstr>
      <vt:lpstr>COVID-19 How to Access Updates on the RAE Websites</vt:lpstr>
      <vt:lpstr>COVID-19 How to Access Updates on the RAE Websites</vt:lpstr>
      <vt:lpstr>COVID-19 Updates</vt:lpstr>
      <vt:lpstr>COVID-19 Updates - Claims</vt:lpstr>
      <vt:lpstr>COVID-19 Resources </vt:lpstr>
      <vt:lpstr>PowerPoint Presentation</vt:lpstr>
      <vt:lpstr>Reminders</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Carman, John</dc:creator>
  <cp:keywords/>
  <dc:description/>
  <cp:lastModifiedBy>Rhodes, Barbara</cp:lastModifiedBy>
  <cp:revision>148</cp:revision>
  <cp:lastPrinted>2019-04-26T19:22:24Z</cp:lastPrinted>
  <dcterms:created xsi:type="dcterms:W3CDTF">2019-04-16T19:05:28Z</dcterms:created>
  <dcterms:modified xsi:type="dcterms:W3CDTF">2020-05-15T16:10:36Z</dcterms:modified>
  <cp:category/>
</cp:coreProperties>
</file>