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15"/>
  </p:notesMasterIdLst>
  <p:sldIdLst>
    <p:sldId id="3152" r:id="rId2"/>
    <p:sldId id="3217" r:id="rId3"/>
    <p:sldId id="3218" r:id="rId4"/>
    <p:sldId id="3227" r:id="rId5"/>
    <p:sldId id="3228" r:id="rId6"/>
    <p:sldId id="3191" r:id="rId7"/>
    <p:sldId id="3221" r:id="rId8"/>
    <p:sldId id="3226" r:id="rId9"/>
    <p:sldId id="3225" r:id="rId10"/>
    <p:sldId id="3224" r:id="rId11"/>
    <p:sldId id="3229" r:id="rId12"/>
    <p:sldId id="3210" r:id="rId13"/>
    <p:sldId id="2953"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F83"/>
    <a:srgbClr val="333637"/>
    <a:srgbClr val="3B3B3C"/>
    <a:srgbClr val="6D7275"/>
    <a:srgbClr val="FFD100"/>
    <a:srgbClr val="000000"/>
    <a:srgbClr val="E4E4E5"/>
    <a:srgbClr val="476021"/>
    <a:srgbClr val="96CEB5"/>
    <a:srgbClr val="8E9A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05" autoAdjust="0"/>
    <p:restoredTop sz="79197" autoAdjust="0"/>
  </p:normalViewPr>
  <p:slideViewPr>
    <p:cSldViewPr snapToGrid="0" snapToObjects="1">
      <p:cViewPr varScale="1">
        <p:scale>
          <a:sx n="58" d="100"/>
          <a:sy n="58" d="100"/>
        </p:scale>
        <p:origin x="774" y="66"/>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56" d="100"/>
          <a:sy n="56" d="100"/>
        </p:scale>
        <p:origin x="285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Arial Regular" charset="0"/>
              </a:defRPr>
            </a:lvl1pPr>
          </a:lstStyle>
          <a:p>
            <a:fld id="{EFC10EE1-B198-C942-8235-326C972CBB30}" type="datetimeFigureOut">
              <a:rPr lang="en-US" smtClean="0"/>
              <a:pPr/>
              <a:t>4/24/2020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59560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0583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Every</a:t>
            </a:r>
            <a:r>
              <a:rPr lang="en-US" sz="2000" baseline="0" dirty="0"/>
              <a:t> Friday in the month of April we will conduct a Provider Support Call</a:t>
            </a:r>
            <a:endParaRPr lang="en-US" sz="2000" b="1"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795652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92887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lang="en-US" sz="1200" dirty="0"/>
              <a:t>If you are not receiving Provider Alert emails please let us know so that we can verify the contact information we have.</a:t>
            </a:r>
          </a:p>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267309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598047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sp>
        <p:nvSpPr>
          <p:cNvPr id="34" name="White Background">
            <a:extLst>
              <a:ext uri="{FF2B5EF4-FFF2-40B4-BE49-F238E27FC236}">
                <a16:creationId xmlns:a16="http://schemas.microsoft.com/office/drawing/2014/main" id="{374CCBED-B8E6-3F43-9B7F-3D682984CE7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a:t>Click to edit Master text styles</a:t>
            </a:r>
          </a:p>
        </p:txBody>
      </p:sp>
      <p:cxnSp>
        <p:nvCxnSpPr>
          <p:cNvPr id="35" name="Blue Line">
            <a:extLst>
              <a:ext uri="{FF2B5EF4-FFF2-40B4-BE49-F238E27FC236}">
                <a16:creationId xmlns:a16="http://schemas.microsoft.com/office/drawing/2014/main" id="{38FD17EC-52BA-3644-9F20-C3236CB54514}"/>
              </a:ext>
            </a:extLst>
          </p:cNvPr>
          <p:cNvCxnSpPr>
            <a:cxnSpLocks/>
          </p:cNvCxnSpPr>
          <p:nvPr/>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6" name="Beacon Logo">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dirty="0"/>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dirty="0"/>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dirty="0"/>
            </a:p>
          </p:txBody>
        </p:sp>
      </p:grpSp>
      <p:cxnSp>
        <p:nvCxnSpPr>
          <p:cNvPr id="75" name="Straight Connector 74"/>
          <p:cNvCxnSpPr/>
          <p:nvPr userDrawn="1"/>
        </p:nvCxnSpPr>
        <p:spPr>
          <a:xfrm>
            <a:off x="3258334"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6473463" y="689964"/>
            <a:ext cx="0" cy="555121"/>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78" name="Picture 2" descr="ealth Colorad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754465" y="721564"/>
            <a:ext cx="1282095" cy="52352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userDrawn="1"/>
        </p:nvPicPr>
        <p:blipFill rotWithShape="1">
          <a:blip r:embed="rId3" cstate="email">
            <a:extLst>
              <a:ext uri="{28A0092B-C50C-407E-A947-70E740481C1C}">
                <a14:useLocalDpi xmlns:a14="http://schemas.microsoft.com/office/drawing/2010/main" val="0"/>
              </a:ext>
            </a:extLst>
          </a:blip>
          <a:srcRect l="13827" t="29345" r="15301" b="26082"/>
          <a:stretch/>
        </p:blipFill>
        <p:spPr>
          <a:xfrm>
            <a:off x="3462278" y="699648"/>
            <a:ext cx="2791144" cy="579582"/>
          </a:xfrm>
          <a:prstGeom prst="rect">
            <a:avLst/>
          </a:prstGeom>
        </p:spPr>
      </p:pic>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75056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Chapter">
            <a:extLst>
              <a:ext uri="{FF2B5EF4-FFF2-40B4-BE49-F238E27FC236}">
                <a16:creationId xmlns:a16="http://schemas.microsoft.com/office/drawing/2014/main" id="{7B770C18-C61F-0A47-9F64-B6F1D7A56133}"/>
              </a:ext>
            </a:extLst>
          </p:cNvPr>
          <p:cNvSpPr txBox="1"/>
          <p:nvPr/>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515231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14" name="White Background">
            <a:extLst>
              <a:ext uri="{FF2B5EF4-FFF2-40B4-BE49-F238E27FC236}">
                <a16:creationId xmlns:a16="http://schemas.microsoft.com/office/drawing/2014/main" id="{F69EDAB3-BFA0-194E-AEF3-46A76D5CC7D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20" name="Contact Us">
            <a:extLst>
              <a:ext uri="{FF2B5EF4-FFF2-40B4-BE49-F238E27FC236}">
                <a16:creationId xmlns:a16="http://schemas.microsoft.com/office/drawing/2014/main" id="{B63699E1-BC77-434B-8E71-1416194681FF}"/>
              </a:ext>
            </a:extLst>
          </p:cNvPr>
          <p:cNvSpPr txBox="1"/>
          <p:nvPr/>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21" name="Blue Line">
            <a:extLst>
              <a:ext uri="{FF2B5EF4-FFF2-40B4-BE49-F238E27FC236}">
                <a16:creationId xmlns:a16="http://schemas.microsoft.com/office/drawing/2014/main" id="{A4EE1D8B-86BC-E841-980C-BE3DA42461DF}"/>
              </a:ext>
            </a:extLst>
          </p:cNvPr>
          <p:cNvCxnSpPr/>
          <p:nvPr/>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hank You ">
            <a:extLst>
              <a:ext uri="{FF2B5EF4-FFF2-40B4-BE49-F238E27FC236}">
                <a16:creationId xmlns:a16="http://schemas.microsoft.com/office/drawing/2014/main" id="{CF83BA9C-A9E8-CB41-951F-B8ABEEE526C7}"/>
              </a:ext>
            </a:extLst>
          </p:cNvPr>
          <p:cNvSpPr txBox="1"/>
          <p:nvPr/>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5" name="Group 4">
            <a:extLst>
              <a:ext uri="{FF2B5EF4-FFF2-40B4-BE49-F238E27FC236}">
                <a16:creationId xmlns:a16="http://schemas.microsoft.com/office/drawing/2014/main" id="{FA427195-6CEE-0948-BECC-D91F1B454A0F}"/>
              </a:ext>
            </a:extLst>
          </p:cNvPr>
          <p:cNvGrpSpPr/>
          <p:nvPr/>
        </p:nvGrpSpPr>
        <p:grpSpPr>
          <a:xfrm>
            <a:off x="665859" y="6088060"/>
            <a:ext cx="1122414" cy="230145"/>
            <a:chOff x="665859" y="6088060"/>
            <a:chExt cx="1122414" cy="230145"/>
          </a:xfrm>
        </p:grpSpPr>
        <p:sp>
          <p:nvSpPr>
            <p:cNvPr id="17" name="Freeform 16">
              <a:extLst>
                <a:ext uri="{FF2B5EF4-FFF2-40B4-BE49-F238E27FC236}">
                  <a16:creationId xmlns:a16="http://schemas.microsoft.com/office/drawing/2014/main" id="{867B3D0A-750A-BB4C-AF64-89241AC25BE1}"/>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986BC727-E687-0B44-B1AC-75F9402CA537}"/>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B24F21C-8A4A-CD49-A879-1DE302B5943F}"/>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19AFA033-8BE2-F34D-B1BB-69FE80C82A50}"/>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45222319-A266-364F-B719-EFDE36E8A1B5}"/>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73329AAF-3E20-9A46-B0C4-C3DE525E9D75}"/>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95C3C74F-C30C-E140-B635-5E7CC2B58044}"/>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14" name="Group 13">
            <a:extLst>
              <a:ext uri="{FF2B5EF4-FFF2-40B4-BE49-F238E27FC236}">
                <a16:creationId xmlns:a16="http://schemas.microsoft.com/office/drawing/2014/main" id="{A143B313-77DE-CB42-9FC7-12C907EA72C2}"/>
              </a:ext>
            </a:extLst>
          </p:cNvPr>
          <p:cNvGrpSpPr/>
          <p:nvPr/>
        </p:nvGrpSpPr>
        <p:grpSpPr>
          <a:xfrm>
            <a:off x="665859" y="6088060"/>
            <a:ext cx="1122414" cy="230145"/>
            <a:chOff x="665859" y="6088060"/>
            <a:chExt cx="1122414" cy="230145"/>
          </a:xfrm>
        </p:grpSpPr>
        <p:sp>
          <p:nvSpPr>
            <p:cNvPr id="15" name="Freeform 14">
              <a:extLst>
                <a:ext uri="{FF2B5EF4-FFF2-40B4-BE49-F238E27FC236}">
                  <a16:creationId xmlns:a16="http://schemas.microsoft.com/office/drawing/2014/main" id="{F9EBBDC7-71E6-4B42-A678-D778AA079A9E}"/>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162EF3E-5315-3D40-ADBD-E9131340280B}"/>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D3679B70-2036-A148-B217-F57627320479}"/>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C4B37593-4862-F34D-B702-7DE641736F3A}"/>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0088BB46-4A0D-A544-95C8-8F07F8C7614C}"/>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4C993B46-BC8F-4A4C-9B28-A68CE7DB8299}"/>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BD5B7654-72D5-3F42-8A4A-B40A9A204206}"/>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Group 29">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dirty="0"/>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cxnSp>
        <p:nvCxnSpPr>
          <p:cNvPr id="39" name="Straight Connector 38"/>
          <p:cNvCxnSpPr/>
          <p:nvPr userDrawn="1"/>
        </p:nvCxnSpPr>
        <p:spPr>
          <a:xfrm>
            <a:off x="191634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rotWithShape="1">
          <a:blip r:embed="rId6" cstate="email">
            <a:extLst>
              <a:ext uri="{28A0092B-C50C-407E-A947-70E740481C1C}">
                <a14:useLocalDpi xmlns:a14="http://schemas.microsoft.com/office/drawing/2010/main" val="0"/>
              </a:ext>
            </a:extLst>
          </a:blip>
          <a:srcRect l="13827" t="29345" r="15301" b="26082"/>
          <a:stretch/>
        </p:blipFill>
        <p:spPr>
          <a:xfrm>
            <a:off x="2036767" y="6079697"/>
            <a:ext cx="1501563" cy="311800"/>
          </a:xfrm>
          <a:prstGeom prst="rect">
            <a:avLst/>
          </a:prstGeom>
        </p:spPr>
      </p:pic>
      <p:cxnSp>
        <p:nvCxnSpPr>
          <p:cNvPr id="41" name="Straight Connector 40"/>
          <p:cNvCxnSpPr/>
          <p:nvPr userDrawn="1"/>
        </p:nvCxnSpPr>
        <p:spPr>
          <a:xfrm>
            <a:off x="3653706" y="6099243"/>
            <a:ext cx="0" cy="250372"/>
          </a:xfrm>
          <a:prstGeom prst="line">
            <a:avLst/>
          </a:prstGeom>
          <a:ln>
            <a:solidFill>
              <a:srgbClr val="333637"/>
            </a:solidFill>
          </a:ln>
        </p:spPr>
        <p:style>
          <a:lnRef idx="1">
            <a:schemeClr val="accent1"/>
          </a:lnRef>
          <a:fillRef idx="0">
            <a:schemeClr val="accent1"/>
          </a:fillRef>
          <a:effectRef idx="0">
            <a:schemeClr val="accent1"/>
          </a:effectRef>
          <a:fontRef idx="minor">
            <a:schemeClr val="tx1"/>
          </a:fontRef>
        </p:style>
      </p:cxnSp>
      <p:pic>
        <p:nvPicPr>
          <p:cNvPr id="42" name="Picture 2" descr="ealth Colorado"/>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809534" y="6068325"/>
            <a:ext cx="742214" cy="30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93" r:id="rId4"/>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lorado.gov/hcpf/provider-news"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link.zixcentral.com/u/bcd63e34/zrJdfjGA6hG937Pq5F7kRg?u=https://cts.vresp.com/c/?ColoradoChildrensHea/81e3098709/f24a0e37a6/9664d2f1e0" TargetMode="External"/><Relationship Id="rId2" Type="http://schemas.openxmlformats.org/officeDocument/2006/relationships/hyperlink" Target="https://link.zixcentral.com/u/851336d7/xhZcfjGA6hG937Pq5F7kRg?u=https://cts.vresp.com/c/?ColoradoChildrensHea/81e3098709/f24a0e37a6/4c3e829bd8"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cchap.org/news/newsletters/" TargetMode="External"/><Relationship Id="rId4" Type="http://schemas.openxmlformats.org/officeDocument/2006/relationships/hyperlink" Target="https://link.zixcentral.com/u/7452111c/oh1gfjGA6hG937Pq5F7kRg?u=https://cts.vresp.com/c/?ColoradoChildrensHea/81e3098709/f24a0e37a6/23f6066635"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ProviderRelations@BeaconHealthOptions.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info@nhpllc.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olorado.gov/hcpf/provider-telemedicine" TargetMode="External"/><Relationship Id="rId2" Type="http://schemas.openxmlformats.org/officeDocument/2006/relationships/hyperlink" Target="https://www.colorado.gov/hcpf/covid" TargetMode="External"/><Relationship Id="rId1" Type="http://schemas.openxmlformats.org/officeDocument/2006/relationships/slideLayout" Target="../slideLayouts/slideLayout3.xml"/><Relationship Id="rId5" Type="http://schemas.openxmlformats.org/officeDocument/2006/relationships/hyperlink" Target="https://covid19.colorado.gov/" TargetMode="External"/><Relationship Id="rId4" Type="http://schemas.openxmlformats.org/officeDocument/2006/relationships/hyperlink" Target="https://www.colorado.gov/hcpf/provider-ne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a:xfrm>
            <a:off x="640078" y="1871179"/>
            <a:ext cx="10942321" cy="3200400"/>
          </a:xfrm>
        </p:spPr>
        <p:txBody>
          <a:bodyPr>
            <a:normAutofit/>
          </a:bodyPr>
          <a:lstStyle/>
          <a:p>
            <a:r>
              <a:rPr lang="en-US" dirty="0"/>
              <a:t>April Weekly Provider Support Call</a:t>
            </a:r>
          </a:p>
        </p:txBody>
      </p:sp>
    </p:spTree>
    <p:extLst>
      <p:ext uri="{BB962C8B-B14F-4D97-AF65-F5344CB8AC3E}">
        <p14:creationId xmlns:p14="http://schemas.microsoft.com/office/powerpoint/2010/main" val="344571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11064240" cy="548640"/>
          </a:xfrm>
        </p:spPr>
        <p:txBody>
          <a:bodyPr>
            <a:noAutofit/>
          </a:bodyPr>
          <a:lstStyle/>
          <a:p>
            <a:r>
              <a:rPr lang="en-US" dirty="0"/>
              <a:t>COVID-19 How to Stay Updated – Provider Bulletin</a:t>
            </a:r>
          </a:p>
        </p:txBody>
      </p:sp>
      <p:pic>
        <p:nvPicPr>
          <p:cNvPr id="3" name="Picture 2"/>
          <p:cNvPicPr>
            <a:picLocks noChangeAspect="1"/>
          </p:cNvPicPr>
          <p:nvPr/>
        </p:nvPicPr>
        <p:blipFill>
          <a:blip r:embed="rId2"/>
          <a:stretch>
            <a:fillRect/>
          </a:stretch>
        </p:blipFill>
        <p:spPr>
          <a:xfrm>
            <a:off x="437804" y="2650808"/>
            <a:ext cx="11083820" cy="2636086"/>
          </a:xfrm>
          <a:prstGeom prst="rect">
            <a:avLst/>
          </a:prstGeom>
        </p:spPr>
      </p:pic>
      <p:sp>
        <p:nvSpPr>
          <p:cNvPr id="4" name="Rectangle 3"/>
          <p:cNvSpPr/>
          <p:nvPr/>
        </p:nvSpPr>
        <p:spPr>
          <a:xfrm>
            <a:off x="437804" y="1256211"/>
            <a:ext cx="11108928" cy="4832092"/>
          </a:xfrm>
          <a:prstGeom prst="rect">
            <a:avLst/>
          </a:prstGeom>
        </p:spPr>
        <p:txBody>
          <a:bodyPr wrap="square">
            <a:spAutoFit/>
          </a:bodyPr>
          <a:lstStyle/>
          <a:p>
            <a:pPr marL="45720"/>
            <a:r>
              <a:rPr lang="en-US" sz="2800" dirty="0"/>
              <a:t>To sign up for general updates, including COVID-19 information, </a:t>
            </a:r>
          </a:p>
          <a:p>
            <a:pPr marL="502920" indent="-457200">
              <a:buAutoNum type="arabicPeriod"/>
            </a:pPr>
            <a:r>
              <a:rPr lang="en-US" sz="2800" dirty="0"/>
              <a:t>Go to </a:t>
            </a:r>
            <a:r>
              <a:rPr lang="en-US" sz="2800" dirty="0">
                <a:hlinkClick r:id="rId3"/>
              </a:rPr>
              <a:t>https://www.colorado.gov/hcpf/provider-news</a:t>
            </a:r>
            <a:r>
              <a:rPr lang="en-US" sz="2800" dirty="0"/>
              <a:t> </a:t>
            </a:r>
          </a:p>
          <a:p>
            <a:pPr marL="502920" indent="-457200">
              <a:buAutoNum type="arabicPeriod"/>
            </a:pPr>
            <a:r>
              <a:rPr lang="en-US" sz="2800" dirty="0"/>
              <a:t>Click on Sign Up Here &amp; follow the prompts</a:t>
            </a:r>
          </a:p>
          <a:p>
            <a:pPr marL="45720"/>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502920" indent="-457200">
              <a:buAutoNum type="arabicPeriod"/>
            </a:pPr>
            <a:endParaRPr lang="en-US" sz="2800" dirty="0"/>
          </a:p>
          <a:p>
            <a:pPr marL="45720"/>
            <a:endParaRPr lang="en-US" sz="2800" dirty="0"/>
          </a:p>
          <a:p>
            <a:pPr marL="502920" indent="-457200">
              <a:buFont typeface="Wingdings" panose="05000000000000000000" pitchFamily="2" charset="2"/>
              <a:buChar char="Ø"/>
            </a:pPr>
            <a:endParaRPr lang="en-US" sz="2800" dirty="0"/>
          </a:p>
          <a:p>
            <a:pPr marL="502920" indent="-457200">
              <a:buFont typeface="Wingdings" panose="05000000000000000000" pitchFamily="2" charset="2"/>
              <a:buChar char="Ø"/>
            </a:pPr>
            <a:r>
              <a:rPr lang="en-US" sz="2800" dirty="0"/>
              <a:t>Note – Older Bulletins are also located here for reference</a:t>
            </a:r>
          </a:p>
        </p:txBody>
      </p:sp>
    </p:spTree>
    <p:extLst>
      <p:ext uri="{BB962C8B-B14F-4D97-AF65-F5344CB8AC3E}">
        <p14:creationId xmlns:p14="http://schemas.microsoft.com/office/powerpoint/2010/main" val="300844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COVID-19 Additional Information and Resources</a:t>
            </a:r>
          </a:p>
        </p:txBody>
      </p:sp>
      <p:sp>
        <p:nvSpPr>
          <p:cNvPr id="4" name="Rectangle 3"/>
          <p:cNvSpPr/>
          <p:nvPr/>
        </p:nvSpPr>
        <p:spPr>
          <a:xfrm>
            <a:off x="914400" y="1199168"/>
            <a:ext cx="10972800" cy="4801314"/>
          </a:xfrm>
          <a:prstGeom prst="rect">
            <a:avLst/>
          </a:prstGeom>
        </p:spPr>
        <p:txBody>
          <a:bodyPr wrap="square">
            <a:spAutoFit/>
          </a:bodyPr>
          <a:lstStyle/>
          <a:p>
            <a:pPr marL="285750" indent="-285750">
              <a:buFont typeface="Courier New" panose="02070309020205020404" pitchFamily="49" charset="0"/>
              <a:buChar char="o"/>
            </a:pPr>
            <a:r>
              <a:rPr lang="en-US" b="1" dirty="0"/>
              <a:t>Sign up the for Colorado Children’s Healthcare Access Program Newsletter- on the current newsletter “CCHAP Practice Manager Newsletter COVI-19 Edition #2 they are sharing the following resources: </a:t>
            </a:r>
          </a:p>
          <a:p>
            <a:endParaRPr lang="en-US" b="1" dirty="0"/>
          </a:p>
          <a:p>
            <a:pPr marL="285750" indent="-285750">
              <a:buFont typeface="Courier New" panose="02070309020205020404" pitchFamily="49" charset="0"/>
              <a:buChar char="o"/>
            </a:pPr>
            <a:r>
              <a:rPr lang="en-US" b="1" dirty="0"/>
              <a:t>	Colorado Division of Insurance FAQs on COVID-19 Telehealth Services</a:t>
            </a:r>
          </a:p>
          <a:p>
            <a:r>
              <a:rPr lang="en-US" dirty="0">
                <a:hlinkClick r:id="rId2"/>
              </a:rPr>
              <a:t>	</a:t>
            </a:r>
            <a:r>
              <a:rPr lang="en-US" u="sng" dirty="0">
                <a:hlinkClick r:id="rId2"/>
              </a:rPr>
              <a:t>Click here for the FAQs</a:t>
            </a:r>
            <a:endParaRPr lang="en-US" u="sng" dirty="0"/>
          </a:p>
          <a:p>
            <a:endParaRPr lang="en-US" dirty="0"/>
          </a:p>
          <a:p>
            <a:pPr marL="285750" indent="-285750">
              <a:buFont typeface="Courier New" panose="02070309020205020404" pitchFamily="49" charset="0"/>
              <a:buChar char="o"/>
            </a:pPr>
            <a:r>
              <a:rPr lang="en-US" b="1" dirty="0"/>
              <a:t>	Survey Results: What Colorado Primary Care Practices are experiencing with COVID-19</a:t>
            </a:r>
          </a:p>
          <a:p>
            <a:r>
              <a:rPr lang="en-US" u="sng" dirty="0">
                <a:hlinkClick r:id="rId3"/>
              </a:rPr>
              <a:t>	Primary Care Response: COVID-19</a:t>
            </a:r>
            <a:endParaRPr lang="en-US" u="sng" dirty="0"/>
          </a:p>
          <a:p>
            <a:endParaRPr lang="en-US" u="sng" dirty="0"/>
          </a:p>
          <a:p>
            <a:pPr marL="285750" indent="-285750">
              <a:buFont typeface="Courier New" panose="02070309020205020404" pitchFamily="49" charset="0"/>
              <a:buChar char="o"/>
            </a:pPr>
            <a:r>
              <a:rPr lang="en-US" b="1" dirty="0"/>
              <a:t>On-Demand Webinar: Limiting the Financial Impact on You and Your Practice</a:t>
            </a:r>
          </a:p>
          <a:p>
            <a:r>
              <a:rPr lang="en-US" dirty="0"/>
              <a:t>The Colorado Medical Society hosted a webinar on Friday, April 3, "Limiting the Financial Impact on You and Your Practice," during which panelists answered questions about the $2 trillion federal COVID-19 relief package and actions Colorado physicians and practices can take to stay afloat during these turbulent times. </a:t>
            </a:r>
            <a:r>
              <a:rPr lang="en-US" u="sng" dirty="0">
                <a:hlinkClick r:id="rId4"/>
              </a:rPr>
              <a:t>Watch the archived version of the webinar here</a:t>
            </a:r>
            <a:r>
              <a:rPr lang="en-US" dirty="0"/>
              <a:t>.</a:t>
            </a:r>
          </a:p>
          <a:p>
            <a:endParaRPr lang="en-US" dirty="0"/>
          </a:p>
          <a:p>
            <a:r>
              <a:rPr lang="en-US" dirty="0"/>
              <a:t>To sign up go to: </a:t>
            </a:r>
            <a:r>
              <a:rPr lang="en-US" dirty="0">
                <a:hlinkClick r:id="rId5"/>
              </a:rPr>
              <a:t>https://cchap.org/news/newsletters/</a:t>
            </a:r>
            <a:r>
              <a:rPr lang="en-US" dirty="0"/>
              <a:t> and under  				 fill out the form.</a:t>
            </a:r>
          </a:p>
        </p:txBody>
      </p:sp>
      <p:pic>
        <p:nvPicPr>
          <p:cNvPr id="5" name="Picture 4"/>
          <p:cNvPicPr>
            <a:picLocks noChangeAspect="1"/>
          </p:cNvPicPr>
          <p:nvPr/>
        </p:nvPicPr>
        <p:blipFill>
          <a:blip r:embed="rId6"/>
          <a:stretch>
            <a:fillRect/>
          </a:stretch>
        </p:blipFill>
        <p:spPr>
          <a:xfrm>
            <a:off x="7375130" y="5263539"/>
            <a:ext cx="1755618" cy="895350"/>
          </a:xfrm>
          <a:prstGeom prst="rect">
            <a:avLst/>
          </a:prstGeom>
        </p:spPr>
      </p:pic>
    </p:spTree>
    <p:extLst>
      <p:ext uri="{BB962C8B-B14F-4D97-AF65-F5344CB8AC3E}">
        <p14:creationId xmlns:p14="http://schemas.microsoft.com/office/powerpoint/2010/main" val="384814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04</a:t>
            </a:r>
            <a:endParaRPr lang="en-US" dirty="0"/>
          </a:p>
        </p:txBody>
      </p:sp>
      <p:sp>
        <p:nvSpPr>
          <p:cNvPr id="3" name="Text Placeholder 2"/>
          <p:cNvSpPr>
            <a:spLocks noGrp="1"/>
          </p:cNvSpPr>
          <p:nvPr>
            <p:ph type="body" sz="quarter" idx="11"/>
          </p:nvPr>
        </p:nvSpPr>
        <p:spPr/>
        <p:txBody>
          <a:bodyPr/>
          <a:lstStyle/>
          <a:p>
            <a:pPr algn="ctr"/>
            <a:r>
              <a:rPr lang="en-US" dirty="0"/>
              <a:t>Questions </a:t>
            </a:r>
          </a:p>
          <a:p>
            <a:pPr algn="ctr"/>
            <a:r>
              <a:rPr lang="en-US" dirty="0"/>
              <a:t>&amp;</a:t>
            </a:r>
          </a:p>
          <a:p>
            <a:pPr algn="ctr"/>
            <a:r>
              <a:rPr lang="en-US" dirty="0"/>
              <a:t>Open Discussion</a:t>
            </a:r>
          </a:p>
        </p:txBody>
      </p:sp>
      <p:pic>
        <p:nvPicPr>
          <p:cNvPr id="1026" name="Picture 2" descr="4 Tips for Employee Training -"/>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52243" y="4857049"/>
            <a:ext cx="3025834" cy="936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17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5694588" cy="366783"/>
          </a:xfrm>
          <a:prstGeom prst="rect">
            <a:avLst/>
          </a:prstGeom>
          <a:noFill/>
        </p:spPr>
        <p:txBody>
          <a:bodyPr wrap="square" lIns="0" tIns="0" rIns="0" bIns="0" rtlCol="0">
            <a:normAutofit/>
          </a:bodyPr>
          <a:lstStyle/>
          <a:p>
            <a:r>
              <a:rPr lang="fi-FI" sz="2400" dirty="0"/>
              <a:t>888-502-4189 | 888-502-4185 </a:t>
            </a:r>
            <a:endParaRPr lang="en-US" sz="2400" dirty="0"/>
          </a:p>
        </p:txBody>
      </p:sp>
      <p:sp>
        <p:nvSpPr>
          <p:cNvPr id="9" name="TextBox 8"/>
          <p:cNvSpPr txBox="1"/>
          <p:nvPr/>
        </p:nvSpPr>
        <p:spPr>
          <a:xfrm>
            <a:off x="1508851" y="4336341"/>
            <a:ext cx="9790520" cy="461786"/>
          </a:xfrm>
          <a:prstGeom prst="rect">
            <a:avLst/>
          </a:prstGeom>
          <a:noFill/>
        </p:spPr>
        <p:txBody>
          <a:bodyPr wrap="square" lIns="0" tIns="0" rIns="0" bIns="0" rtlCol="0">
            <a:normAutofit/>
          </a:bodyPr>
          <a:lstStyle/>
          <a:p>
            <a:r>
              <a:rPr lang="en-US" sz="2400" dirty="0"/>
              <a:t>www.northeasthealthpartners.org | www.healthcoloradorae.com</a:t>
            </a:r>
          </a:p>
          <a:p>
            <a:endParaRPr lang="en-US" sz="2400" dirty="0"/>
          </a:p>
          <a:p>
            <a:endParaRPr lang="en-US" sz="2400" dirty="0"/>
          </a:p>
        </p:txBody>
      </p:sp>
      <p:sp>
        <p:nvSpPr>
          <p:cNvPr id="10" name="TextBox 9"/>
          <p:cNvSpPr txBox="1"/>
          <p:nvPr/>
        </p:nvSpPr>
        <p:spPr>
          <a:xfrm>
            <a:off x="1508849" y="5161802"/>
            <a:ext cx="7504521" cy="461786"/>
          </a:xfrm>
          <a:prstGeom prst="rect">
            <a:avLst/>
          </a:prstGeom>
          <a:noFill/>
        </p:spPr>
        <p:txBody>
          <a:bodyPr wrap="square" lIns="0" tIns="0" rIns="0" bIns="0" rtlCol="0">
            <a:normAutofit/>
          </a:bodyPr>
          <a:lstStyle/>
          <a:p>
            <a:r>
              <a:rPr lang="en-US" sz="2400" dirty="0"/>
              <a:t>northeasthealthpartners@beaconhealthoptions.com</a:t>
            </a:r>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dirty="0"/>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dirty="0"/>
          </a:p>
        </p:txBody>
      </p:sp>
      <p:sp>
        <p:nvSpPr>
          <p:cNvPr id="11" name="Contact Us">
            <a:extLst>
              <a:ext uri="{FF2B5EF4-FFF2-40B4-BE49-F238E27FC236}">
                <a16:creationId xmlns:a16="http://schemas.microsoft.com/office/drawing/2014/main" id="{9D4C44DC-6313-DB46-8810-513710D01E92}"/>
              </a:ext>
            </a:extLst>
          </p:cNvPr>
          <p:cNvSpPr txBox="1"/>
          <p:nvPr/>
        </p:nvSpPr>
        <p:spPr>
          <a:xfrm>
            <a:off x="876018" y="2064039"/>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sp>
        <p:nvSpPr>
          <p:cNvPr id="17" name="TextBox 16"/>
          <p:cNvSpPr txBox="1"/>
          <p:nvPr/>
        </p:nvSpPr>
        <p:spPr>
          <a:xfrm>
            <a:off x="1427569" y="5726218"/>
            <a:ext cx="7504521" cy="461786"/>
          </a:xfrm>
          <a:prstGeom prst="rect">
            <a:avLst/>
          </a:prstGeom>
          <a:noFill/>
        </p:spPr>
        <p:txBody>
          <a:bodyPr wrap="square" lIns="0" tIns="0" rIns="0" bIns="0" rtlCol="0">
            <a:normAutofit/>
          </a:bodyPr>
          <a:lstStyle/>
          <a:p>
            <a:r>
              <a:rPr lang="en-US" sz="2400" dirty="0"/>
              <a:t> healthcolorado@beaconhealthoptions.com</a:t>
            </a:r>
          </a:p>
        </p:txBody>
      </p:sp>
    </p:spTree>
    <p:extLst>
      <p:ext uri="{BB962C8B-B14F-4D97-AF65-F5344CB8AC3E}">
        <p14:creationId xmlns:p14="http://schemas.microsoft.com/office/powerpoint/2010/main" val="53409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Autofit/>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333857989"/>
              </p:ext>
            </p:extLst>
          </p:nvPr>
        </p:nvGraphicFramePr>
        <p:xfrm>
          <a:off x="640079" y="1478280"/>
          <a:ext cx="9640389" cy="3502152"/>
        </p:xfrm>
        <a:graphic>
          <a:graphicData uri="http://schemas.openxmlformats.org/drawingml/2006/table">
            <a:tbl>
              <a:tblPr>
                <a:tableStyleId>{5C22544A-7EE6-4342-B048-85BDC9FD1C3A}</a:tableStyleId>
              </a:tblPr>
              <a:tblGrid>
                <a:gridCol w="1446058">
                  <a:extLst>
                    <a:ext uri="{9D8B030D-6E8A-4147-A177-3AD203B41FA5}">
                      <a16:colId xmlns:a16="http://schemas.microsoft.com/office/drawing/2014/main" val="966958164"/>
                    </a:ext>
                  </a:extLst>
                </a:gridCol>
                <a:gridCol w="8194331">
                  <a:extLst>
                    <a:ext uri="{9D8B030D-6E8A-4147-A177-3AD203B41FA5}">
                      <a16:colId xmlns:a16="http://schemas.microsoft.com/office/drawing/2014/main" val="2767328110"/>
                    </a:ext>
                  </a:extLst>
                </a:gridCol>
              </a:tblGrid>
              <a:tr h="801624">
                <a:tc>
                  <a:txBody>
                    <a:bodyPr/>
                    <a:lstStyle/>
                    <a:p>
                      <a:pPr algn="l"/>
                      <a:r>
                        <a:rPr lang="en-US" sz="36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3600" dirty="0">
                          <a:solidFill>
                            <a:schemeClr val="tx1"/>
                          </a:solidFill>
                        </a:rPr>
                        <a:t>Welcome</a:t>
                      </a: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3600" b="1" dirty="0" smtClean="0">
                          <a:solidFill>
                            <a:schemeClr val="accent1"/>
                          </a:solidFill>
                        </a:rPr>
                        <a:t>02</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smtClean="0"/>
                        <a:t>Reminders</a:t>
                      </a:r>
                      <a:endParaRPr lang="en-US" sz="36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6853356"/>
                  </a:ext>
                </a:extLst>
              </a:tr>
              <a:tr h="801624">
                <a:tc>
                  <a:txBody>
                    <a:bodyPr/>
                    <a:lstStyle/>
                    <a:p>
                      <a:pPr algn="l"/>
                      <a:r>
                        <a:rPr lang="en-US" sz="3600" b="1" dirty="0" smtClean="0">
                          <a:solidFill>
                            <a:schemeClr val="accent1"/>
                          </a:solidFill>
                        </a:rPr>
                        <a:t>03</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t>COVID-19</a:t>
                      </a:r>
                      <a:r>
                        <a:rPr lang="en-US" sz="3600" baseline="0" dirty="0"/>
                        <a:t> - </a:t>
                      </a:r>
                      <a:r>
                        <a:rPr lang="en-US" sz="3600" dirty="0"/>
                        <a:t>How to Stay </a:t>
                      </a:r>
                      <a:r>
                        <a:rPr lang="en-US" sz="3600" dirty="0" smtClean="0"/>
                        <a:t>Updated &amp; Resources Available</a:t>
                      </a:r>
                      <a:endParaRPr lang="en-US" sz="3600" dirty="0"/>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3600" b="1" dirty="0" smtClean="0">
                          <a:solidFill>
                            <a:schemeClr val="accent1"/>
                          </a:solidFill>
                        </a:rPr>
                        <a:t>04</a:t>
                      </a:r>
                      <a:endParaRPr lang="en-US" sz="3600" b="1" dirty="0">
                        <a:solidFill>
                          <a:schemeClr val="accent1"/>
                        </a:solidFill>
                      </a:endParaRP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3600" dirty="0"/>
                        <a:t>Questions &amp;</a:t>
                      </a:r>
                      <a:r>
                        <a:rPr lang="en-US" sz="3600" baseline="0" dirty="0"/>
                        <a:t> </a:t>
                      </a:r>
                      <a:r>
                        <a:rPr lang="en-US" sz="3600" dirty="0"/>
                        <a:t>Open Discussion</a:t>
                      </a: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bl>
          </a:graphicData>
        </a:graphic>
      </p:graphicFrame>
    </p:spTree>
    <p:extLst>
      <p:ext uri="{BB962C8B-B14F-4D97-AF65-F5344CB8AC3E}">
        <p14:creationId xmlns:p14="http://schemas.microsoft.com/office/powerpoint/2010/main" val="251261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normAutofit/>
          </a:bodyPr>
          <a:lstStyle/>
          <a:p>
            <a:pPr algn="ctr"/>
            <a:r>
              <a:rPr lang="en-US" sz="6000" dirty="0"/>
              <a:t>Welcome</a:t>
            </a:r>
          </a:p>
          <a:p>
            <a:pPr algn="ctr"/>
            <a:endParaRPr lang="en-US" sz="6000" dirty="0"/>
          </a:p>
          <a:p>
            <a:pPr algn="ctr"/>
            <a:r>
              <a:rPr lang="en-US" sz="3200" dirty="0">
                <a:latin typeface="Georgia" charset="0"/>
                <a:ea typeface="Arial" charset="0"/>
                <a:cs typeface="Arial" charset="0"/>
              </a:rPr>
              <a:t>Thank you for joining the April Provider Support Call</a:t>
            </a:r>
            <a:endParaRPr lang="en-US" sz="3200" dirty="0">
              <a:latin typeface="Arial" charset="0"/>
              <a:ea typeface="Arial" charset="0"/>
              <a:cs typeface="Arial" charset="0"/>
            </a:endParaRPr>
          </a:p>
          <a:p>
            <a:pPr algn="ctr"/>
            <a:endParaRPr lang="en-US" sz="6000" dirty="0"/>
          </a:p>
        </p:txBody>
      </p:sp>
    </p:spTree>
    <p:extLst>
      <p:ext uri="{BB962C8B-B14F-4D97-AF65-F5344CB8AC3E}">
        <p14:creationId xmlns:p14="http://schemas.microsoft.com/office/powerpoint/2010/main" val="403815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02</a:t>
            </a:r>
            <a:endParaRPr lang="en-US" dirty="0"/>
          </a:p>
        </p:txBody>
      </p:sp>
      <p:sp>
        <p:nvSpPr>
          <p:cNvPr id="5" name="Text Placeholder 4"/>
          <p:cNvSpPr>
            <a:spLocks noGrp="1"/>
          </p:cNvSpPr>
          <p:nvPr>
            <p:ph type="body" sz="quarter" idx="11"/>
          </p:nvPr>
        </p:nvSpPr>
        <p:spPr/>
        <p:txBody>
          <a:bodyPr/>
          <a:lstStyle/>
          <a:p>
            <a:pPr algn="ctr"/>
            <a:r>
              <a:rPr lang="en-US" dirty="0" smtClean="0"/>
              <a:t>Reminders</a:t>
            </a:r>
            <a:endParaRPr lang="en-US" dirty="0"/>
          </a:p>
        </p:txBody>
      </p:sp>
    </p:spTree>
    <p:extLst>
      <p:ext uri="{BB962C8B-B14F-4D97-AF65-F5344CB8AC3E}">
        <p14:creationId xmlns:p14="http://schemas.microsoft.com/office/powerpoint/2010/main" val="170392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smtClean="0"/>
              <a:t>Reminders</a:t>
            </a:r>
            <a:endParaRPr lang="en-US" dirty="0"/>
          </a:p>
        </p:txBody>
      </p:sp>
      <p:sp>
        <p:nvSpPr>
          <p:cNvPr id="7" name="TextBox 6"/>
          <p:cNvSpPr txBox="1"/>
          <p:nvPr/>
        </p:nvSpPr>
        <p:spPr>
          <a:xfrm>
            <a:off x="640080" y="1188720"/>
            <a:ext cx="10906652" cy="5016758"/>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Are you making a change to your Medicaid ID? NPI? Address</a:t>
            </a:r>
            <a:r>
              <a:rPr lang="en-US" sz="3200" dirty="0" smtClean="0"/>
              <a:t>?</a:t>
            </a:r>
            <a:endParaRPr lang="en-US" sz="3200" dirty="0" smtClean="0"/>
          </a:p>
          <a:p>
            <a:pPr marL="914400" lvl="1" indent="-457200">
              <a:buFont typeface="Wingdings" panose="05000000000000000000" pitchFamily="2" charset="2"/>
              <a:buChar char="Ø"/>
            </a:pPr>
            <a:r>
              <a:rPr lang="en-US" sz="3200" dirty="0" smtClean="0"/>
              <a:t>Please ensure you communicate any of these types of changes to us as soon as possible (at least 45 days in advance of the change). Some of these changes will impact your attribution, if we know about changes like these ahead of time we can work with you for a smooth transition</a:t>
            </a:r>
            <a:r>
              <a:rPr lang="en-US" sz="3200" dirty="0" smtClean="0"/>
              <a:t>.</a:t>
            </a:r>
            <a:endParaRPr lang="en-US" sz="3200" dirty="0" smtClean="0"/>
          </a:p>
          <a:p>
            <a:pPr marL="457200" indent="-457200">
              <a:buFont typeface="Arial" panose="020B0604020202020204" pitchFamily="34" charset="0"/>
              <a:buChar char="•"/>
            </a:pPr>
            <a:r>
              <a:rPr lang="en-US" sz="3200" dirty="0" smtClean="0"/>
              <a:t>APM</a:t>
            </a:r>
          </a:p>
          <a:p>
            <a:pPr marL="457200" indent="-457200">
              <a:buFont typeface="Arial" panose="020B0604020202020204" pitchFamily="34" charset="0"/>
              <a:buChar char="•"/>
            </a:pPr>
            <a:r>
              <a:rPr lang="en-US" sz="3200" dirty="0" smtClean="0"/>
              <a:t>CPAC</a:t>
            </a:r>
            <a:endParaRPr lang="en-US" sz="3200" dirty="0"/>
          </a:p>
        </p:txBody>
      </p:sp>
    </p:spTree>
    <p:extLst>
      <p:ext uri="{BB962C8B-B14F-4D97-AF65-F5344CB8AC3E}">
        <p14:creationId xmlns:p14="http://schemas.microsoft.com/office/powerpoint/2010/main" val="371431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03</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p:txBody>
          <a:bodyPr>
            <a:normAutofit/>
          </a:bodyPr>
          <a:lstStyle/>
          <a:p>
            <a:pPr algn="ctr"/>
            <a:r>
              <a:rPr lang="en-US" sz="6000" dirty="0"/>
              <a:t>COVID – 19</a:t>
            </a:r>
          </a:p>
          <a:p>
            <a:pPr algn="ctr"/>
            <a:r>
              <a:rPr lang="en-US" sz="6000" dirty="0"/>
              <a:t>How to Stay Updated</a:t>
            </a:r>
          </a:p>
        </p:txBody>
      </p:sp>
    </p:spTree>
    <p:extLst>
      <p:ext uri="{BB962C8B-B14F-4D97-AF65-F5344CB8AC3E}">
        <p14:creationId xmlns:p14="http://schemas.microsoft.com/office/powerpoint/2010/main" val="27992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365760"/>
            <a:ext cx="10906652" cy="548640"/>
          </a:xfrm>
        </p:spPr>
        <p:txBody>
          <a:bodyPr>
            <a:noAutofit/>
          </a:bodyPr>
          <a:lstStyle/>
          <a:p>
            <a:r>
              <a:rPr lang="en-US" dirty="0"/>
              <a:t>COVID-19 How to Stay Updated</a:t>
            </a:r>
          </a:p>
        </p:txBody>
      </p:sp>
      <p:sp>
        <p:nvSpPr>
          <p:cNvPr id="3" name="TextBox 2"/>
          <p:cNvSpPr txBox="1"/>
          <p:nvPr/>
        </p:nvSpPr>
        <p:spPr>
          <a:xfrm>
            <a:off x="640079" y="955964"/>
            <a:ext cx="10906652" cy="5447645"/>
          </a:xfrm>
          <a:prstGeom prst="rect">
            <a:avLst/>
          </a:prstGeom>
          <a:noFill/>
        </p:spPr>
        <p:txBody>
          <a:bodyPr wrap="square" rtlCol="0">
            <a:spAutoFit/>
          </a:bodyPr>
          <a:lstStyle/>
          <a:p>
            <a:pPr marL="45720"/>
            <a:r>
              <a:rPr lang="en-US" sz="3200" dirty="0"/>
              <a:t>As there are updates or changes in information you can access updates the following ways; </a:t>
            </a:r>
          </a:p>
          <a:p>
            <a:pPr marL="45720"/>
            <a:endParaRPr lang="en-US" sz="3200" dirty="0"/>
          </a:p>
          <a:p>
            <a:pPr marL="331470" indent="-285750">
              <a:buFont typeface="Arial" panose="020B0604020202020204" pitchFamily="34" charset="0"/>
              <a:buChar char="•"/>
            </a:pPr>
            <a:r>
              <a:rPr lang="en-US" sz="3200" dirty="0"/>
              <a:t>State of Colorado Websites</a:t>
            </a:r>
          </a:p>
          <a:p>
            <a:pPr marL="331470" indent="-285750">
              <a:buFont typeface="Arial" panose="020B0604020202020204" pitchFamily="34" charset="0"/>
              <a:buChar char="•"/>
            </a:pPr>
            <a:r>
              <a:rPr lang="en-US" sz="3200" dirty="0"/>
              <a:t>State of Colorado Provider Bulletins</a:t>
            </a:r>
          </a:p>
          <a:p>
            <a:pPr marL="331470" indent="-285750">
              <a:buFont typeface="Arial" panose="020B0604020202020204" pitchFamily="34" charset="0"/>
              <a:buChar char="•"/>
            </a:pPr>
            <a:r>
              <a:rPr lang="en-US" sz="3200" dirty="0"/>
              <a:t>RAE websites</a:t>
            </a:r>
          </a:p>
          <a:p>
            <a:pPr marL="331470" indent="-285750">
              <a:buFont typeface="Arial" panose="020B0604020202020204" pitchFamily="34" charset="0"/>
              <a:buChar char="•"/>
            </a:pPr>
            <a:r>
              <a:rPr lang="en-US" sz="3200" dirty="0"/>
              <a:t>As always please contact us with any questions you may have at </a:t>
            </a:r>
            <a:r>
              <a:rPr lang="en-US" sz="3200" dirty="0">
                <a:hlinkClick r:id="rId3"/>
              </a:rPr>
              <a:t>COProviderRelations@BeaconHealthOptions.com</a:t>
            </a:r>
            <a:endParaRPr lang="en-US" sz="3200" dirty="0"/>
          </a:p>
          <a:p>
            <a:pPr marL="45720"/>
            <a:endParaRPr lang="en-US" sz="3200" dirty="0"/>
          </a:p>
          <a:p>
            <a:pPr marL="45720"/>
            <a:endParaRPr lang="en-US" sz="2800" dirty="0"/>
          </a:p>
        </p:txBody>
      </p:sp>
    </p:spTree>
    <p:extLst>
      <p:ext uri="{BB962C8B-B14F-4D97-AF65-F5344CB8AC3E}">
        <p14:creationId xmlns:p14="http://schemas.microsoft.com/office/powerpoint/2010/main" val="64515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Connected– </a:t>
            </a:r>
            <a:br>
              <a:rPr lang="en-US" dirty="0"/>
            </a:br>
            <a:r>
              <a:rPr lang="en-US" dirty="0"/>
              <a:t>Region 2 Email</a:t>
            </a:r>
          </a:p>
        </p:txBody>
      </p:sp>
      <p:sp>
        <p:nvSpPr>
          <p:cNvPr id="3" name="Rectangle 2"/>
          <p:cNvSpPr/>
          <p:nvPr/>
        </p:nvSpPr>
        <p:spPr>
          <a:xfrm>
            <a:off x="640080" y="1995777"/>
            <a:ext cx="10582456" cy="4031873"/>
          </a:xfrm>
          <a:prstGeom prst="rect">
            <a:avLst/>
          </a:prstGeom>
        </p:spPr>
        <p:txBody>
          <a:bodyPr wrap="square">
            <a:spAutoFit/>
          </a:bodyPr>
          <a:lstStyle/>
          <a:p>
            <a:pPr marL="331470" indent="-285750">
              <a:buFont typeface="Arial" panose="020B0604020202020204" pitchFamily="34" charset="0"/>
              <a:buChar char="•"/>
            </a:pPr>
            <a:r>
              <a:rPr lang="en-US" sz="3200" dirty="0"/>
              <a:t>In addition to the state websites, Region 2 has established an email for requests for assistance during this time. </a:t>
            </a:r>
          </a:p>
          <a:p>
            <a:pPr marL="331470" indent="-285750">
              <a:buFont typeface="Arial" panose="020B0604020202020204" pitchFamily="34" charset="0"/>
              <a:buChar char="•"/>
            </a:pPr>
            <a:r>
              <a:rPr lang="en-US" sz="3200" dirty="0"/>
              <a:t>This email is checked daily and responses will be received within 24 hours.</a:t>
            </a:r>
          </a:p>
          <a:p>
            <a:pPr marL="331470" indent="-285750">
              <a:buFont typeface="Arial" panose="020B0604020202020204" pitchFamily="34" charset="0"/>
              <a:buChar char="•"/>
            </a:pPr>
            <a:r>
              <a:rPr lang="en-US" sz="3200" dirty="0"/>
              <a:t>Contact information Northeast Health Partners at:</a:t>
            </a:r>
          </a:p>
          <a:p>
            <a:pPr marL="45720" algn="ctr"/>
            <a:r>
              <a:rPr lang="en-US" sz="3200" dirty="0" smtClean="0">
                <a:hlinkClick r:id="rId2"/>
              </a:rPr>
              <a:t>info@nhpllc.org</a:t>
            </a:r>
            <a:r>
              <a:rPr lang="en-US" sz="3200" dirty="0" smtClean="0"/>
              <a:t> </a:t>
            </a:r>
            <a:endParaRPr lang="en-US" sz="3200" dirty="0"/>
          </a:p>
          <a:p>
            <a:pPr marL="45720"/>
            <a:endParaRPr lang="en-US" sz="3200" dirty="0"/>
          </a:p>
        </p:txBody>
      </p:sp>
    </p:spTree>
    <p:extLst>
      <p:ext uri="{BB962C8B-B14F-4D97-AF65-F5344CB8AC3E}">
        <p14:creationId xmlns:p14="http://schemas.microsoft.com/office/powerpoint/2010/main" val="1240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9"/>
            <a:ext cx="10906652" cy="1221971"/>
          </a:xfrm>
        </p:spPr>
        <p:txBody>
          <a:bodyPr>
            <a:noAutofit/>
          </a:bodyPr>
          <a:lstStyle/>
          <a:p>
            <a:r>
              <a:rPr lang="en-US" dirty="0"/>
              <a:t>COVID-19 How to Stay Updated – </a:t>
            </a:r>
            <a:br>
              <a:rPr lang="en-US" dirty="0"/>
            </a:br>
            <a:r>
              <a:rPr lang="en-US" dirty="0"/>
              <a:t>State of Colorado Websites</a:t>
            </a:r>
          </a:p>
        </p:txBody>
      </p:sp>
      <p:sp>
        <p:nvSpPr>
          <p:cNvPr id="3" name="Rectangle 2"/>
          <p:cNvSpPr/>
          <p:nvPr/>
        </p:nvSpPr>
        <p:spPr>
          <a:xfrm>
            <a:off x="640080" y="1995777"/>
            <a:ext cx="10582456" cy="3539430"/>
          </a:xfrm>
          <a:prstGeom prst="rect">
            <a:avLst/>
          </a:prstGeom>
        </p:spPr>
        <p:txBody>
          <a:bodyPr wrap="square">
            <a:spAutoFit/>
          </a:bodyPr>
          <a:lstStyle/>
          <a:p>
            <a:pPr marL="331470" indent="-285750">
              <a:buFont typeface="Arial" panose="020B0604020202020204" pitchFamily="34" charset="0"/>
              <a:buChar char="•"/>
            </a:pPr>
            <a:r>
              <a:rPr lang="en-US" sz="3200" dirty="0"/>
              <a:t>State of Colorado Website Resources for providers;</a:t>
            </a:r>
          </a:p>
          <a:p>
            <a:pPr marL="788670" lvl="1" indent="-285750">
              <a:buFont typeface="Arial" panose="020B0604020202020204" pitchFamily="34" charset="0"/>
              <a:buChar char="•"/>
            </a:pPr>
            <a:r>
              <a:rPr lang="en-US" sz="3200" dirty="0">
                <a:hlinkClick r:id="rId2"/>
              </a:rPr>
              <a:t>https://www.colorado.gov/hcpf/covid</a:t>
            </a:r>
            <a:endParaRPr lang="en-US" sz="3200" dirty="0"/>
          </a:p>
          <a:p>
            <a:pPr marL="788670" lvl="1" indent="-285750">
              <a:buFont typeface="Arial" panose="020B0604020202020204" pitchFamily="34" charset="0"/>
              <a:buChar char="•"/>
            </a:pPr>
            <a:r>
              <a:rPr lang="en-US" sz="3200" dirty="0">
                <a:hlinkClick r:id="rId3"/>
              </a:rPr>
              <a:t>https://</a:t>
            </a:r>
            <a:r>
              <a:rPr lang="en-US" sz="3200" dirty="0" smtClean="0">
                <a:hlinkClick r:id="rId3"/>
              </a:rPr>
              <a:t>www.colorado.gov/hcpf/provider-telemedicine</a:t>
            </a:r>
            <a:endParaRPr lang="en-US" sz="3200" dirty="0" smtClean="0"/>
          </a:p>
          <a:p>
            <a:pPr marL="788670" lvl="1" indent="-285750">
              <a:buFont typeface="Arial" panose="020B0604020202020204" pitchFamily="34" charset="0"/>
              <a:buChar char="•"/>
            </a:pPr>
            <a:r>
              <a:rPr lang="en-US" sz="3200" dirty="0">
                <a:hlinkClick r:id="rId4"/>
              </a:rPr>
              <a:t>https://</a:t>
            </a:r>
            <a:r>
              <a:rPr lang="en-US" sz="3200" dirty="0" smtClean="0">
                <a:hlinkClick r:id="rId4"/>
              </a:rPr>
              <a:t>www.colorado.gov/hcpf/provider-news</a:t>
            </a:r>
            <a:endParaRPr lang="en-US" sz="3200" dirty="0" smtClean="0"/>
          </a:p>
          <a:p>
            <a:pPr marL="502920" lvl="1"/>
            <a:endParaRPr lang="en-US" sz="3200" dirty="0"/>
          </a:p>
          <a:p>
            <a:pPr marL="331470" indent="-285750">
              <a:buFont typeface="Arial" panose="020B0604020202020204" pitchFamily="34" charset="0"/>
              <a:buChar char="•"/>
            </a:pPr>
            <a:r>
              <a:rPr lang="en-US" sz="3200" dirty="0"/>
              <a:t>General information </a:t>
            </a:r>
            <a:r>
              <a:rPr lang="en-US" sz="3200" dirty="0" smtClean="0"/>
              <a:t>for the public</a:t>
            </a:r>
            <a:endParaRPr lang="en-US" sz="3200" dirty="0"/>
          </a:p>
          <a:p>
            <a:pPr marL="788670" lvl="1" indent="-285750">
              <a:buFont typeface="Arial" panose="020B0604020202020204" pitchFamily="34" charset="0"/>
              <a:buChar char="•"/>
            </a:pPr>
            <a:r>
              <a:rPr lang="en-US" sz="3200" dirty="0">
                <a:hlinkClick r:id="rId5"/>
              </a:rPr>
              <a:t>https://covid19.colorado.gov/</a:t>
            </a:r>
            <a:r>
              <a:rPr lang="en-US" sz="3200" dirty="0"/>
              <a:t> </a:t>
            </a:r>
          </a:p>
        </p:txBody>
      </p:sp>
    </p:spTree>
    <p:extLst>
      <p:ext uri="{BB962C8B-B14F-4D97-AF65-F5344CB8AC3E}">
        <p14:creationId xmlns:p14="http://schemas.microsoft.com/office/powerpoint/2010/main" val="4118385374"/>
      </p:ext>
    </p:extLst>
  </p:cSld>
  <p:clrMapOvr>
    <a:masterClrMapping/>
  </p:clrMapOvr>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acon Corporate PowerPoint Template" id="{F79C3F59-1050-AC49-A782-45705C579596}" vid="{F3C62EB8-F40D-B549-A967-AE0AB7DD00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Beacon Corporate PowerPoint Template</Template>
  <TotalTime>3371</TotalTime>
  <Words>380</Words>
  <Application>Microsoft Office PowerPoint</Application>
  <PresentationFormat>Widescreen</PresentationFormat>
  <Paragraphs>86</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Regular</vt:lpstr>
      <vt:lpstr>Courier New</vt:lpstr>
      <vt:lpstr>Georgia</vt:lpstr>
      <vt:lpstr>System Font Regular</vt:lpstr>
      <vt:lpstr>Wingdings</vt:lpstr>
      <vt:lpstr>Beacon-PPT-Theme</vt:lpstr>
      <vt:lpstr>PowerPoint Presentation</vt:lpstr>
      <vt:lpstr>Agenda</vt:lpstr>
      <vt:lpstr>PowerPoint Presentation</vt:lpstr>
      <vt:lpstr>PowerPoint Presentation</vt:lpstr>
      <vt:lpstr>Reminders</vt:lpstr>
      <vt:lpstr>PowerPoint Presentation</vt:lpstr>
      <vt:lpstr>COVID-19 How to Stay Updated</vt:lpstr>
      <vt:lpstr>COVID-19 How to Stay Connected–  Region 2 Email</vt:lpstr>
      <vt:lpstr>COVID-19 How to Stay Updated –  State of Colorado Websites</vt:lpstr>
      <vt:lpstr>COVID-19 How to Stay Updated – Provider Bulletin</vt:lpstr>
      <vt:lpstr>COVID-19 Additional Information and Resources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Carman, John</dc:creator>
  <cp:keywords/>
  <dc:description/>
  <cp:lastModifiedBy>Rhodes, Barbara</cp:lastModifiedBy>
  <cp:revision>124</cp:revision>
  <cp:lastPrinted>2019-04-26T19:22:24Z</cp:lastPrinted>
  <dcterms:created xsi:type="dcterms:W3CDTF">2019-04-16T19:05:28Z</dcterms:created>
  <dcterms:modified xsi:type="dcterms:W3CDTF">2020-04-24T15:16:02Z</dcterms:modified>
  <cp:category/>
</cp:coreProperties>
</file>